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7"/>
  </p:notesMasterIdLst>
  <p:sldIdLst>
    <p:sldId id="256" r:id="rId2"/>
    <p:sldId id="1420" r:id="rId3"/>
    <p:sldId id="1434" r:id="rId4"/>
    <p:sldId id="1549" r:id="rId5"/>
    <p:sldId id="1551" r:id="rId6"/>
    <p:sldId id="1419" r:id="rId7"/>
    <p:sldId id="1422" r:id="rId8"/>
    <p:sldId id="1423" r:id="rId9"/>
    <p:sldId id="1424" r:id="rId10"/>
    <p:sldId id="1425" r:id="rId11"/>
    <p:sldId id="1426" r:id="rId12"/>
    <p:sldId id="1427" r:id="rId13"/>
    <p:sldId id="1428" r:id="rId14"/>
    <p:sldId id="1429" r:id="rId15"/>
    <p:sldId id="1430" r:id="rId16"/>
    <p:sldId id="1431" r:id="rId17"/>
    <p:sldId id="1432" r:id="rId18"/>
    <p:sldId id="1421" r:id="rId19"/>
    <p:sldId id="1441" r:id="rId20"/>
    <p:sldId id="1436" r:id="rId21"/>
    <p:sldId id="1444" r:id="rId22"/>
    <p:sldId id="1445" r:id="rId23"/>
    <p:sldId id="1446" r:id="rId24"/>
    <p:sldId id="1449" r:id="rId25"/>
    <p:sldId id="1450" r:id="rId26"/>
    <p:sldId id="1451" r:id="rId27"/>
    <p:sldId id="1454" r:id="rId28"/>
    <p:sldId id="1453" r:id="rId29"/>
    <p:sldId id="1457" r:id="rId30"/>
    <p:sldId id="1458" r:id="rId31"/>
    <p:sldId id="1459" r:id="rId32"/>
    <p:sldId id="1460" r:id="rId33"/>
    <p:sldId id="1462" r:id="rId34"/>
    <p:sldId id="1463" r:id="rId35"/>
    <p:sldId id="1464" r:id="rId36"/>
    <p:sldId id="1456" r:id="rId37"/>
    <p:sldId id="1455" r:id="rId38"/>
    <p:sldId id="1466" r:id="rId39"/>
    <p:sldId id="1467" r:id="rId40"/>
    <p:sldId id="1468" r:id="rId41"/>
    <p:sldId id="1469" r:id="rId42"/>
    <p:sldId id="1470" r:id="rId43"/>
    <p:sldId id="1471" r:id="rId44"/>
    <p:sldId id="1472" r:id="rId45"/>
    <p:sldId id="1461" r:id="rId46"/>
    <p:sldId id="1475" r:id="rId47"/>
    <p:sldId id="1476" r:id="rId48"/>
    <p:sldId id="1478" r:id="rId49"/>
    <p:sldId id="1479" r:id="rId50"/>
    <p:sldId id="1486" r:id="rId51"/>
    <p:sldId id="1487" r:id="rId52"/>
    <p:sldId id="1488" r:id="rId53"/>
    <p:sldId id="1489" r:id="rId54"/>
    <p:sldId id="1490" r:id="rId55"/>
    <p:sldId id="1491" r:id="rId56"/>
    <p:sldId id="1492" r:id="rId57"/>
    <p:sldId id="1493" r:id="rId58"/>
    <p:sldId id="1494" r:id="rId59"/>
    <p:sldId id="1495" r:id="rId60"/>
    <p:sldId id="1496" r:id="rId61"/>
    <p:sldId id="1650" r:id="rId62"/>
    <p:sldId id="1651" r:id="rId63"/>
    <p:sldId id="1497" r:id="rId64"/>
    <p:sldId id="1498" r:id="rId65"/>
    <p:sldId id="1499" r:id="rId66"/>
    <p:sldId id="1500" r:id="rId67"/>
    <p:sldId id="1501" r:id="rId68"/>
    <p:sldId id="1502" r:id="rId69"/>
    <p:sldId id="1503" r:id="rId70"/>
    <p:sldId id="1504" r:id="rId71"/>
    <p:sldId id="1477" r:id="rId72"/>
    <p:sldId id="1505" r:id="rId73"/>
    <p:sldId id="1506" r:id="rId74"/>
    <p:sldId id="1507" r:id="rId75"/>
    <p:sldId id="1519" r:id="rId76"/>
    <p:sldId id="1511" r:id="rId77"/>
    <p:sldId id="1512" r:id="rId78"/>
    <p:sldId id="1513" r:id="rId79"/>
    <p:sldId id="1514" r:id="rId80"/>
    <p:sldId id="1515" r:id="rId81"/>
    <p:sldId id="1516" r:id="rId82"/>
    <p:sldId id="1518" r:id="rId83"/>
    <p:sldId id="1531" r:id="rId84"/>
    <p:sldId id="1525" r:id="rId85"/>
    <p:sldId id="1533" r:id="rId86"/>
    <p:sldId id="1521" r:id="rId87"/>
    <p:sldId id="1522" r:id="rId88"/>
    <p:sldId id="1523" r:id="rId89"/>
    <p:sldId id="1524" r:id="rId90"/>
    <p:sldId id="1527" r:id="rId91"/>
    <p:sldId id="1528" r:id="rId92"/>
    <p:sldId id="1529" r:id="rId93"/>
    <p:sldId id="1530" r:id="rId94"/>
    <p:sldId id="1509" r:id="rId95"/>
    <p:sldId id="1535" r:id="rId96"/>
    <p:sldId id="1536" r:id="rId97"/>
    <p:sldId id="1537" r:id="rId98"/>
    <p:sldId id="1538" r:id="rId99"/>
    <p:sldId id="1539" r:id="rId100"/>
    <p:sldId id="1540" r:id="rId101"/>
    <p:sldId id="1542" r:id="rId102"/>
    <p:sldId id="1543" r:id="rId103"/>
    <p:sldId id="1547" r:id="rId104"/>
    <p:sldId id="1544" r:id="rId105"/>
    <p:sldId id="1546" r:id="rId106"/>
    <p:sldId id="1545" r:id="rId107"/>
    <p:sldId id="1548" r:id="rId108"/>
    <p:sldId id="1583" r:id="rId109"/>
    <p:sldId id="1584" r:id="rId110"/>
    <p:sldId id="1586" r:id="rId111"/>
    <p:sldId id="1588" r:id="rId112"/>
    <p:sldId id="1589" r:id="rId113"/>
    <p:sldId id="1590" r:id="rId114"/>
    <p:sldId id="1591" r:id="rId115"/>
    <p:sldId id="1592" r:id="rId116"/>
    <p:sldId id="1593" r:id="rId117"/>
    <p:sldId id="1594" r:id="rId118"/>
    <p:sldId id="1595" r:id="rId119"/>
    <p:sldId id="1596" r:id="rId120"/>
    <p:sldId id="1597" r:id="rId121"/>
    <p:sldId id="1598" r:id="rId122"/>
    <p:sldId id="1599" r:id="rId123"/>
    <p:sldId id="1600" r:id="rId124"/>
    <p:sldId id="1601" r:id="rId125"/>
    <p:sldId id="1602" r:id="rId126"/>
    <p:sldId id="1603" r:id="rId127"/>
    <p:sldId id="1604" r:id="rId128"/>
    <p:sldId id="1605" r:id="rId129"/>
    <p:sldId id="1606" r:id="rId130"/>
    <p:sldId id="1607" r:id="rId131"/>
    <p:sldId id="1608" r:id="rId132"/>
    <p:sldId id="1609" r:id="rId133"/>
    <p:sldId id="1612" r:id="rId134"/>
    <p:sldId id="1611" r:id="rId135"/>
    <p:sldId id="1613" r:id="rId136"/>
    <p:sldId id="1614" r:id="rId137"/>
    <p:sldId id="1615" r:id="rId138"/>
    <p:sldId id="1616" r:id="rId139"/>
    <p:sldId id="1617" r:id="rId140"/>
    <p:sldId id="1618" r:id="rId141"/>
    <p:sldId id="1619" r:id="rId142"/>
    <p:sldId id="1620" r:id="rId143"/>
    <p:sldId id="1621" r:id="rId144"/>
    <p:sldId id="1622" r:id="rId145"/>
    <p:sldId id="1623" r:id="rId146"/>
    <p:sldId id="1624" r:id="rId147"/>
    <p:sldId id="1626" r:id="rId148"/>
    <p:sldId id="1660" r:id="rId149"/>
    <p:sldId id="1656" r:id="rId150"/>
    <p:sldId id="1627" r:id="rId151"/>
    <p:sldId id="1632" r:id="rId152"/>
    <p:sldId id="1646" r:id="rId153"/>
    <p:sldId id="1647" r:id="rId154"/>
    <p:sldId id="1649" r:id="rId155"/>
    <p:sldId id="1648" r:id="rId156"/>
    <p:sldId id="1652" r:id="rId157"/>
    <p:sldId id="1653" r:id="rId158"/>
    <p:sldId id="1654" r:id="rId159"/>
    <p:sldId id="1655" r:id="rId160"/>
    <p:sldId id="1662" r:id="rId161"/>
    <p:sldId id="1663" r:id="rId162"/>
    <p:sldId id="1664" r:id="rId163"/>
    <p:sldId id="1665" r:id="rId164"/>
    <p:sldId id="1668" r:id="rId165"/>
    <p:sldId id="1658" r:id="rId166"/>
    <p:sldId id="1666" r:id="rId167"/>
    <p:sldId id="1669" r:id="rId168"/>
    <p:sldId id="1670" r:id="rId169"/>
    <p:sldId id="1671" r:id="rId170"/>
    <p:sldId id="1672" r:id="rId171"/>
    <p:sldId id="1673" r:id="rId172"/>
    <p:sldId id="1674" r:id="rId173"/>
    <p:sldId id="1480" r:id="rId174"/>
    <p:sldId id="1439" r:id="rId175"/>
    <p:sldId id="1481" r:id="rId17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BED5A91-BDD3-4D78-9700-3774D116C43A}">
          <p14:sldIdLst>
            <p14:sldId id="256"/>
            <p14:sldId id="1420"/>
            <p14:sldId id="1434"/>
            <p14:sldId id="1549"/>
            <p14:sldId id="1551"/>
          </p14:sldIdLst>
        </p14:section>
        <p14:section name="Google Maps API" id="{781D4B79-9493-46DD-962A-AA732B8F234B}">
          <p14:sldIdLst>
            <p14:sldId id="1419"/>
            <p14:sldId id="1422"/>
            <p14:sldId id="1423"/>
            <p14:sldId id="1424"/>
            <p14:sldId id="1425"/>
            <p14:sldId id="1426"/>
            <p14:sldId id="1427"/>
            <p14:sldId id="1428"/>
            <p14:sldId id="1429"/>
            <p14:sldId id="1430"/>
            <p14:sldId id="1431"/>
            <p14:sldId id="1432"/>
          </p14:sldIdLst>
        </p14:section>
        <p14:section name="MongoDB" id="{B8CA3F99-8941-468A-BDE0-64001338E19F}">
          <p14:sldIdLst>
            <p14:sldId id="1421"/>
            <p14:sldId id="1441"/>
            <p14:sldId id="1436"/>
            <p14:sldId id="1444"/>
            <p14:sldId id="1445"/>
            <p14:sldId id="1446"/>
            <p14:sldId id="1449"/>
            <p14:sldId id="1450"/>
            <p14:sldId id="1451"/>
            <p14:sldId id="1454"/>
            <p14:sldId id="1453"/>
            <p14:sldId id="1457"/>
            <p14:sldId id="1458"/>
            <p14:sldId id="1459"/>
            <p14:sldId id="1460"/>
            <p14:sldId id="1462"/>
            <p14:sldId id="1463"/>
            <p14:sldId id="1464"/>
            <p14:sldId id="1456"/>
            <p14:sldId id="1455"/>
            <p14:sldId id="1466"/>
            <p14:sldId id="1467"/>
            <p14:sldId id="1468"/>
            <p14:sldId id="1469"/>
            <p14:sldId id="1470"/>
            <p14:sldId id="1471"/>
            <p14:sldId id="1472"/>
          </p14:sldIdLst>
        </p14:section>
        <p14:section name="Express.js" id="{AF99EEDD-722A-4348-8F4C-FB7AD23A620F}">
          <p14:sldIdLst>
            <p14:sldId id="1461"/>
            <p14:sldId id="1475"/>
            <p14:sldId id="1476"/>
            <p14:sldId id="1478"/>
            <p14:sldId id="1479"/>
            <p14:sldId id="1486"/>
            <p14:sldId id="1487"/>
            <p14:sldId id="1488"/>
            <p14:sldId id="1489"/>
            <p14:sldId id="1490"/>
            <p14:sldId id="1491"/>
            <p14:sldId id="1492"/>
            <p14:sldId id="1493"/>
            <p14:sldId id="1494"/>
            <p14:sldId id="1495"/>
            <p14:sldId id="1496"/>
            <p14:sldId id="1650"/>
            <p14:sldId id="1651"/>
            <p14:sldId id="1497"/>
            <p14:sldId id="1498"/>
            <p14:sldId id="1499"/>
            <p14:sldId id="1500"/>
            <p14:sldId id="1501"/>
            <p14:sldId id="1502"/>
            <p14:sldId id="1503"/>
            <p14:sldId id="1504"/>
          </p14:sldIdLst>
        </p14:section>
        <p14:section name="Vue" id="{B6413FC2-B9F3-4C8F-A570-39136652E623}">
          <p14:sldIdLst>
            <p14:sldId id="1477"/>
            <p14:sldId id="1505"/>
            <p14:sldId id="1506"/>
            <p14:sldId id="1507"/>
            <p14:sldId id="1519"/>
            <p14:sldId id="1511"/>
            <p14:sldId id="1512"/>
            <p14:sldId id="1513"/>
            <p14:sldId id="1514"/>
            <p14:sldId id="1515"/>
            <p14:sldId id="1516"/>
            <p14:sldId id="1518"/>
            <p14:sldId id="1531"/>
            <p14:sldId id="1525"/>
            <p14:sldId id="1533"/>
            <p14:sldId id="1521"/>
            <p14:sldId id="1522"/>
            <p14:sldId id="1523"/>
            <p14:sldId id="1524"/>
            <p14:sldId id="1527"/>
            <p14:sldId id="1528"/>
            <p14:sldId id="1529"/>
            <p14:sldId id="1530"/>
            <p14:sldId id="1509"/>
            <p14:sldId id="1535"/>
            <p14:sldId id="1536"/>
            <p14:sldId id="1537"/>
            <p14:sldId id="1538"/>
            <p14:sldId id="1539"/>
            <p14:sldId id="1540"/>
            <p14:sldId id="1542"/>
            <p14:sldId id="1543"/>
            <p14:sldId id="1547"/>
            <p14:sldId id="1544"/>
            <p14:sldId id="1546"/>
            <p14:sldId id="1545"/>
            <p14:sldId id="1548"/>
          </p14:sldIdLst>
        </p14:section>
        <p14:section name="kubernetes" id="{7BEB8192-0C0F-4014-9558-2E62EA1B4941}">
          <p14:sldIdLst>
            <p14:sldId id="1583"/>
            <p14:sldId id="1584"/>
            <p14:sldId id="1586"/>
            <p14:sldId id="1588"/>
            <p14:sldId id="1589"/>
            <p14:sldId id="1590"/>
            <p14:sldId id="1591"/>
            <p14:sldId id="1592"/>
            <p14:sldId id="1593"/>
            <p14:sldId id="1594"/>
            <p14:sldId id="1595"/>
            <p14:sldId id="1596"/>
            <p14:sldId id="1597"/>
            <p14:sldId id="1598"/>
            <p14:sldId id="1599"/>
            <p14:sldId id="1600"/>
            <p14:sldId id="1601"/>
            <p14:sldId id="1602"/>
            <p14:sldId id="1603"/>
            <p14:sldId id="1604"/>
            <p14:sldId id="1605"/>
            <p14:sldId id="1606"/>
            <p14:sldId id="1607"/>
            <p14:sldId id="1608"/>
            <p14:sldId id="1609"/>
            <p14:sldId id="1612"/>
            <p14:sldId id="1611"/>
            <p14:sldId id="1613"/>
            <p14:sldId id="1614"/>
            <p14:sldId id="1615"/>
            <p14:sldId id="1616"/>
            <p14:sldId id="1617"/>
            <p14:sldId id="1618"/>
            <p14:sldId id="1619"/>
            <p14:sldId id="1620"/>
            <p14:sldId id="1621"/>
            <p14:sldId id="1622"/>
            <p14:sldId id="1623"/>
          </p14:sldIdLst>
        </p14:section>
        <p14:section name="map-ui" id="{6BF2A25A-271C-4893-AFDC-8BF42E1792D9}">
          <p14:sldIdLst>
            <p14:sldId id="1624"/>
            <p14:sldId id="1626"/>
            <p14:sldId id="1660"/>
            <p14:sldId id="1656"/>
            <p14:sldId id="1627"/>
            <p14:sldId id="1632"/>
            <p14:sldId id="1646"/>
            <p14:sldId id="1647"/>
            <p14:sldId id="1649"/>
            <p14:sldId id="1648"/>
            <p14:sldId id="1652"/>
            <p14:sldId id="1653"/>
            <p14:sldId id="1654"/>
            <p14:sldId id="1655"/>
            <p14:sldId id="1662"/>
            <p14:sldId id="1663"/>
            <p14:sldId id="1664"/>
            <p14:sldId id="1665"/>
            <p14:sldId id="1668"/>
            <p14:sldId id="1658"/>
            <p14:sldId id="1666"/>
            <p14:sldId id="1669"/>
            <p14:sldId id="1670"/>
            <p14:sldId id="1671"/>
            <p14:sldId id="1672"/>
            <p14:sldId id="1673"/>
            <p14:sldId id="1674"/>
          </p14:sldIdLst>
        </p14:section>
        <p14:section name="JavaSript" id="{A95182FF-0530-4D92-BA02-260F048CA97D}">
          <p14:sldIdLst>
            <p14:sldId id="1480"/>
            <p14:sldId id="1439"/>
            <p14:sldId id="14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2" autoAdjust="0"/>
    <p:restoredTop sz="91575" autoAdjust="0"/>
  </p:normalViewPr>
  <p:slideViewPr>
    <p:cSldViewPr snapToGrid="0">
      <p:cViewPr varScale="1">
        <p:scale>
          <a:sx n="94" d="100"/>
          <a:sy n="94" d="100"/>
        </p:scale>
        <p:origin x="90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notesMaster" Target="notesMasters/notesMaster1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theme" Target="theme/theme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C6540-AA56-4BD0-BD28-10AE7B979335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8F45F1-C4D2-4D01-83C0-024793D49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92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kr.vuejs.org/v2/guide/syntax.html" TargetMode="External"/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https://kr.vuejs.org/v2/guide/syntax.html</a:t>
            </a:r>
            <a:r>
              <a:rPr lang="en-US" altLang="ko-KR" dirty="0"/>
              <a:t> </a:t>
            </a:r>
            <a:r>
              <a:rPr lang="ko-KR" altLang="en-US" dirty="0"/>
              <a:t>참고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>
                <a:sym typeface="Wingdings" panose="05000000000000000000" pitchFamily="2" charset="2"/>
              </a:rPr>
              <a:t>v-bind:clipped</a:t>
            </a:r>
            <a:r>
              <a:rPr lang="en-US" altLang="ko-KR" dirty="0"/>
              <a:t>=“clipped”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:clipped=“clipped”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>
                <a:sym typeface="Wingdings" panose="05000000000000000000" pitchFamily="2" charset="2"/>
              </a:rPr>
              <a:t>v-on:click</a:t>
            </a:r>
            <a:r>
              <a:rPr lang="en-US" altLang="ko-KR" dirty="0"/>
              <a:t>=“</a:t>
            </a:r>
            <a:r>
              <a:rPr lang="en-US" altLang="ko-KR" dirty="0" err="1"/>
              <a:t>doSomething</a:t>
            </a:r>
            <a:r>
              <a:rPr lang="en-US" altLang="ko-KR" dirty="0"/>
              <a:t>” </a:t>
            </a:r>
            <a:r>
              <a:rPr lang="en-US" altLang="ko-KR" dirty="0">
                <a:sym typeface="Wingdings" panose="05000000000000000000" pitchFamily="2" charset="2"/>
              </a:rPr>
              <a:t> @click</a:t>
            </a:r>
            <a:r>
              <a:rPr lang="en-US" altLang="ko-KR" dirty="0"/>
              <a:t>=“</a:t>
            </a:r>
            <a:r>
              <a:rPr lang="en-US" altLang="ko-KR" dirty="0" err="1"/>
              <a:t>doSomething</a:t>
            </a:r>
            <a:r>
              <a:rPr lang="en-US" altLang="ko-KR" dirty="0"/>
              <a:t>”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F45F1-C4D2-4D01-83C0-024793D49EF5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936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F45F1-C4D2-4D01-83C0-024793D49EF5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797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F45F1-C4D2-4D01-83C0-024793D49EF5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571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F45F1-C4D2-4D01-83C0-024793D49EF5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67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F45F1-C4D2-4D01-83C0-024793D49EF5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778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F45F1-C4D2-4D01-83C0-024793D49EF5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438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F45F1-C4D2-4D01-83C0-024793D49EF5}" type="slidenum">
              <a:rPr lang="ko-KR" altLang="en-US" smtClean="0"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803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56368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152775"/>
            <a:ext cx="9144000" cy="2105025"/>
          </a:xfrm>
        </p:spPr>
        <p:txBody>
          <a:bodyPr anchor="b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223" y="6242251"/>
            <a:ext cx="2213040" cy="615749"/>
          </a:xfrm>
          <a:prstGeom prst="rect">
            <a:avLst/>
          </a:prstGeom>
        </p:spPr>
      </p:pic>
      <p:cxnSp>
        <p:nvCxnSpPr>
          <p:cNvPr id="8" name="직선 연결선 7"/>
          <p:cNvCxnSpPr>
            <a:cxnSpLocks/>
          </p:cNvCxnSpPr>
          <p:nvPr userDrawn="1"/>
        </p:nvCxnSpPr>
        <p:spPr>
          <a:xfrm>
            <a:off x="1524000" y="2742744"/>
            <a:ext cx="9144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635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C2C1F-633A-4542-A9E0-686820A4AF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130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356853"/>
            <a:ext cx="5181600" cy="1339456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356853"/>
            <a:ext cx="5181600" cy="1339456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C2C1F-633A-4542-A9E0-686820A4AF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520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3C2C1F-633A-4542-A9E0-686820A4AF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54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C2C1F-633A-4542-A9E0-686820A4AF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676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3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356853"/>
            <a:ext cx="10515600" cy="1157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488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C2C1F-633A-4542-A9E0-686820A4AF3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838200" y="1218744"/>
            <a:ext cx="105156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5761" y="6501106"/>
            <a:ext cx="1444877" cy="27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59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1" hangingPunct="1">
        <a:lnSpc>
          <a:spcPct val="100000"/>
        </a:lnSpc>
        <a:spcBef>
          <a:spcPts val="500"/>
        </a:spcBef>
        <a:buFont typeface="맑은 고딕" panose="020B0503020000020004" pitchFamily="50" charset="-127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1" hangingPunct="1">
        <a:lnSpc>
          <a:spcPct val="100000"/>
        </a:lnSpc>
        <a:spcBef>
          <a:spcPts val="500"/>
        </a:spcBef>
        <a:buFont typeface="맑은 고딕" panose="020B0503020000020004" pitchFamily="50" charset="-127"/>
        <a:buChar char=".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hyperlink" Target="https://vuetifyjs.com/" TargetMode="External"/><Relationship Id="rId7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designicons.com/" TargetMode="External"/><Relationship Id="rId2" Type="http://schemas.openxmlformats.org/officeDocument/2006/relationships/hyperlink" Target="https://www.npmjs.com/package/@mdi/j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GeoJSON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nodejs.org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docs.mongodb.com/manual/text-search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docs.mongodb.com/manual/text-search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docs.mongodb.com/manual/text-search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docs.mongodb.com/manual/tutorial/query-array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docs.mongodb.com/manual/tutorial/query-array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docs.mongodb.com/manual/tutorial/query-array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docs.mongodb.com/manual/tutorial/query-array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try/download/community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ongodb.com/try/download/compass" TargetMode="Externa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docs.mongodb.com/manual/geospatial-queries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docs.mongodb.com/manual/geospatial-queries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docs.mongodb.com/manual/geospatial-queries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ongodb.com/manual/reference/operator/query/" TargetMode="External"/><Relationship Id="rId2" Type="http://schemas.openxmlformats.org/officeDocument/2006/relationships/hyperlink" Target="https://docs.mongodb.com/manual/crud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hyperlink" Target="https://docs.mongodb.com/manual/aggregation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mongodb.github.io/node-mongodb-native/3.4/quick-start/quick-start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tualbox.org/wiki/Downloads" TargetMode="External"/><Relationship Id="rId2" Type="http://schemas.openxmlformats.org/officeDocument/2006/relationships/hyperlink" Target="https://kubernetes.io/ko/docs/tasks/tools/install-minikube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ubernetes.io/ko/docs/tasks/tools/install-kubectl/" TargetMode="External"/><Relationship Id="rId4" Type="http://schemas.openxmlformats.org/officeDocument/2006/relationships/hyperlink" Target="https://github.com/kubernetes/minikube/releases/latest/download/minikube-installer.exe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expressjs.com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xpressjs.com/ko/guide/routing.html" TargetMode="External"/><Relationship Id="rId2" Type="http://schemas.openxmlformats.org/officeDocument/2006/relationships/hyperlink" Target="https://expressjs.com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expressjs.com/ko/guide/routing.html" TargetMode="External"/><Relationship Id="rId2" Type="http://schemas.openxmlformats.org/officeDocument/2006/relationships/hyperlink" Target="https://expressj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expressjs.com/ko/guide/routing.html" TargetMode="External"/><Relationship Id="rId2" Type="http://schemas.openxmlformats.org/officeDocument/2006/relationships/hyperlink" Target="https://expressjs.com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mongoosejs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ownload.docker.com/win/stable/DockerToolbox.ex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mongoosejs.com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mongoosejs.com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mongoosejs.com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mongoosej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mongoosejs.com/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vuetifyjs.com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vuetifyjs.com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vuetifyjs.com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vuetifyjs.com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vuetifyjs.com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vuetifyjs.com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vuetifyjs.com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vuetifyjs.com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hyperlink" Target="https://ko.nuxtjs.org/guide/routing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vuetifyjs.com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vuetifyjs.com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vuetifyjs.com/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hyperlink" Target="https://material.io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vuetifyjs.com/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vuetifyjs.com/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vuetifyjs.com/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vuetifyjs.com/" TargetMode="External"/><Relationship Id="rId4" Type="http://schemas.openxmlformats.org/officeDocument/2006/relationships/image" Target="../media/image6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vuetifyjs.com/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Tutorials</a:t>
            </a:r>
            <a:r>
              <a:rPr lang="ko-KR" altLang="en-US" dirty="0"/>
              <a:t> </a:t>
            </a:r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Map-UI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626274C-0F46-4198-93EF-BB01F2F2B8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558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E2D7D-FC35-4A46-B4AD-FE0988B1F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Google Maps API </a:t>
            </a:r>
            <a:r>
              <a:rPr lang="ko-KR" altLang="en-US" dirty="0"/>
              <a:t>가이드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8082EA-0BA2-4034-826F-14E382964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클러스터링</a:t>
            </a:r>
            <a:r>
              <a:rPr lang="en-US" altLang="ko-KR" dirty="0"/>
              <a:t>(tutorials/google-maps/index4.html)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BE3205-C257-40B4-AB33-4937BE097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052" y="1843033"/>
            <a:ext cx="7664526" cy="465137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CA81144-9AA9-44A8-AE94-512CBB7FCB45}"/>
              </a:ext>
            </a:extLst>
          </p:cNvPr>
          <p:cNvSpPr/>
          <p:nvPr/>
        </p:nvSpPr>
        <p:spPr>
          <a:xfrm>
            <a:off x="1652530" y="5574535"/>
            <a:ext cx="4362680" cy="3855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3895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540C4D7-59E7-4A76-AAA2-2D6058F69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626" y="1310116"/>
            <a:ext cx="1628775" cy="5524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17C4773-3BDA-4FDE-9082-4380A125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Vue.js / Nuxt.js / Vuetify.js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5B454-3B78-406C-856A-E311CA0B9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853"/>
            <a:ext cx="11353800" cy="1157748"/>
          </a:xfrm>
        </p:spPr>
        <p:txBody>
          <a:bodyPr/>
          <a:lstStyle/>
          <a:p>
            <a:r>
              <a:rPr lang="en-US" altLang="ko-KR" dirty="0"/>
              <a:t>               (</a:t>
            </a:r>
            <a:r>
              <a:rPr lang="en-US" altLang="ko-KR" dirty="0">
                <a:hlinkClick r:id="rId3"/>
              </a:rPr>
              <a:t>https://vuetifyjs.com/</a:t>
            </a:r>
            <a:r>
              <a:rPr lang="en-US" altLang="ko-KR" dirty="0"/>
              <a:t>) – </a:t>
            </a:r>
            <a:r>
              <a:rPr lang="en-US" altLang="ko-KR" b="1" dirty="0">
                <a:solidFill>
                  <a:srgbClr val="FF0000"/>
                </a:solidFill>
              </a:rPr>
              <a:t>Material Design </a:t>
            </a:r>
            <a:r>
              <a:rPr lang="en-US" altLang="ko-KR" dirty="0"/>
              <a:t>Component Framework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74D193-5B74-4E94-9AC6-1328E34E780A}"/>
              </a:ext>
            </a:extLst>
          </p:cNvPr>
          <p:cNvSpPr txBox="1"/>
          <p:nvPr/>
        </p:nvSpPr>
        <p:spPr>
          <a:xfrm>
            <a:off x="1273048" y="1961040"/>
            <a:ext cx="4611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https://vuetifyjs.com/en/components/lists/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567A330-E020-4A64-A23C-E4C1FA5D8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048" y="2428846"/>
            <a:ext cx="7119097" cy="29778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69641E7-F794-42F4-83B3-3E455E83A6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4035" y="5182855"/>
            <a:ext cx="1692248" cy="134288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4635F1F-46CD-4620-AD23-C00E019995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3962" y="5182855"/>
            <a:ext cx="1692248" cy="133196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A6485B7-15AD-4086-A93C-EAE29281C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0329" y="2000946"/>
            <a:ext cx="2784022" cy="172500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D3896D-927E-4D4A-BE64-866A34E1F3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5313" y="3648187"/>
            <a:ext cx="2532914" cy="32098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D9D0E26-937A-4C8C-98FA-A977160C87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2535" y="3008207"/>
            <a:ext cx="2112581" cy="373386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7573526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Vue.js / Nuxt.js / Vuetify.js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Integrating</a:t>
            </a:r>
            <a:r>
              <a:rPr lang="ko-KR" altLang="en-US" dirty="0"/>
              <a:t> </a:t>
            </a:r>
            <a:r>
              <a:rPr lang="en-US" altLang="ko-KR" dirty="0"/>
              <a:t>Google Maps (tutorials/</a:t>
            </a:r>
            <a:r>
              <a:rPr lang="en-US" altLang="ko-KR" dirty="0" err="1"/>
              <a:t>vue</a:t>
            </a:r>
            <a:r>
              <a:rPr lang="en-US" altLang="ko-KR" dirty="0"/>
              <a:t>/</a:t>
            </a:r>
            <a:r>
              <a:rPr lang="en-US" altLang="ko-KR" dirty="0" err="1"/>
              <a:t>vuetify</a:t>
            </a:r>
            <a:r>
              <a:rPr lang="en-US" altLang="ko-KR" dirty="0"/>
              <a:t>/pages/</a:t>
            </a:r>
            <a:r>
              <a:rPr lang="en-US" altLang="ko-KR" dirty="0" err="1"/>
              <a:t>map.vue</a:t>
            </a:r>
            <a:r>
              <a:rPr lang="en-US" altLang="ko-KR" dirty="0"/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01C230-5BAF-46F1-9874-0DE5110E3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092" y="2003612"/>
            <a:ext cx="5957392" cy="467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1575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Vue.js / Nuxt.js / Vuetify.js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Integrating</a:t>
            </a:r>
            <a:r>
              <a:rPr lang="ko-KR" altLang="en-US" dirty="0"/>
              <a:t> </a:t>
            </a:r>
            <a:r>
              <a:rPr lang="en-US" altLang="ko-KR" dirty="0"/>
              <a:t>Google Maps (tutorials/</a:t>
            </a:r>
            <a:r>
              <a:rPr lang="en-US" altLang="ko-KR" dirty="0" err="1"/>
              <a:t>vue</a:t>
            </a:r>
            <a:r>
              <a:rPr lang="en-US" altLang="ko-KR" dirty="0"/>
              <a:t>/</a:t>
            </a:r>
            <a:r>
              <a:rPr lang="en-US" altLang="ko-KR" dirty="0" err="1"/>
              <a:t>vuetify</a:t>
            </a:r>
            <a:r>
              <a:rPr lang="en-US" altLang="ko-KR" dirty="0"/>
              <a:t>/pages/</a:t>
            </a:r>
            <a:r>
              <a:rPr lang="en-US" altLang="ko-KR" dirty="0" err="1"/>
              <a:t>map.vue</a:t>
            </a:r>
            <a:r>
              <a:rPr lang="en-US" altLang="ko-KR" dirty="0"/>
              <a:t>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989B8C2-26F0-4EA7-930F-6EBE42643325}"/>
              </a:ext>
            </a:extLst>
          </p:cNvPr>
          <p:cNvSpPr/>
          <p:nvPr/>
        </p:nvSpPr>
        <p:spPr>
          <a:xfrm>
            <a:off x="1185156" y="2289345"/>
            <a:ext cx="2859719" cy="29496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&lt;template&gt;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&lt;div id="map"&gt;&lt;/div&gt;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&lt;/template&gt;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&lt;style&gt;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#map {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width: 100%;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height: 100%;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&lt;/style&gt;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86A335-9655-4F17-82DA-EBADBC4BD7F7}"/>
              </a:ext>
            </a:extLst>
          </p:cNvPr>
          <p:cNvSpPr/>
          <p:nvPr/>
        </p:nvSpPr>
        <p:spPr>
          <a:xfrm>
            <a:off x="4218353" y="1959393"/>
            <a:ext cx="6961969" cy="47680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&lt;script&gt;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export default {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head() {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return {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script: [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{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src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'https://maps.googleapis.com/maps/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api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js?key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=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YOUR_KEY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&amp;libraries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=geometry' }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};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},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mounted(){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const map = new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google.maps.Map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document.getElementById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('map'), {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center: {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lat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35.25,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lng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-80.85 },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zoom: 16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});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53799197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Vue.js / Nuxt.js / Vuetify.js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Integrating</a:t>
            </a:r>
            <a:r>
              <a:rPr lang="ko-KR" altLang="en-US" dirty="0"/>
              <a:t> </a:t>
            </a:r>
            <a:r>
              <a:rPr lang="en-US" altLang="ko-KR" dirty="0"/>
              <a:t>Google Maps (tutorials/</a:t>
            </a:r>
            <a:r>
              <a:rPr lang="en-US" altLang="ko-KR" dirty="0" err="1"/>
              <a:t>vue</a:t>
            </a:r>
            <a:r>
              <a:rPr lang="en-US" altLang="ko-KR" dirty="0"/>
              <a:t>/</a:t>
            </a:r>
            <a:r>
              <a:rPr lang="en-US" altLang="ko-KR" dirty="0" err="1"/>
              <a:t>vuetify</a:t>
            </a:r>
            <a:r>
              <a:rPr lang="en-US" altLang="ko-KR" dirty="0"/>
              <a:t>/pages/</a:t>
            </a:r>
            <a:r>
              <a:rPr lang="en-US" altLang="ko-KR" dirty="0" err="1"/>
              <a:t>map.vue</a:t>
            </a:r>
            <a:r>
              <a:rPr lang="en-US" altLang="ko-KR" dirty="0"/>
              <a:t>)</a:t>
            </a:r>
          </a:p>
        </p:txBody>
      </p:sp>
      <p:pic>
        <p:nvPicPr>
          <p:cNvPr id="1028" name="Picture 4" descr="콘솔에서 확인한 인스턴스 내용">
            <a:extLst>
              <a:ext uri="{FF2B5EF4-FFF2-40B4-BE49-F238E27FC236}">
                <a16:creationId xmlns:a16="http://schemas.microsoft.com/office/drawing/2014/main" id="{EAAE98C7-C82E-4641-87C3-019D9D33D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062" y="2181733"/>
            <a:ext cx="6063540" cy="431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2269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Vue.js / Nuxt.js / Vuetify.js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Integrating</a:t>
            </a:r>
            <a:r>
              <a:rPr lang="ko-KR" altLang="en-US" dirty="0"/>
              <a:t> </a:t>
            </a:r>
            <a:r>
              <a:rPr lang="en-US" altLang="ko-KR" dirty="0"/>
              <a:t>Google Maps (tutorials/</a:t>
            </a:r>
            <a:r>
              <a:rPr lang="en-US" altLang="ko-KR" dirty="0" err="1"/>
              <a:t>vue</a:t>
            </a:r>
            <a:r>
              <a:rPr lang="en-US" altLang="ko-KR" dirty="0"/>
              <a:t>/</a:t>
            </a:r>
            <a:r>
              <a:rPr lang="en-US" altLang="ko-KR" dirty="0" err="1"/>
              <a:t>vuetify</a:t>
            </a:r>
            <a:r>
              <a:rPr lang="en-US" altLang="ko-KR" dirty="0"/>
              <a:t>/pages/</a:t>
            </a:r>
            <a:r>
              <a:rPr lang="en-US" altLang="ko-KR" dirty="0" err="1"/>
              <a:t>map.vue</a:t>
            </a:r>
            <a:r>
              <a:rPr lang="en-US" altLang="ko-KR" dirty="0"/>
              <a:t>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989B8C2-26F0-4EA7-930F-6EBE42643325}"/>
              </a:ext>
            </a:extLst>
          </p:cNvPr>
          <p:cNvSpPr/>
          <p:nvPr/>
        </p:nvSpPr>
        <p:spPr>
          <a:xfrm>
            <a:off x="1177987" y="2313782"/>
            <a:ext cx="2859719" cy="29496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&lt;template&gt;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&lt;v-app dark&gt;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&lt;v-main&gt;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&lt;v-container 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fluid fill-height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&lt;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nuxt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/&gt;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&lt;/v-container&gt;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&lt;/v-main&gt;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0C26B3-02A9-4F86-904A-D4E342EB4465}"/>
              </a:ext>
            </a:extLst>
          </p:cNvPr>
          <p:cNvSpPr txBox="1"/>
          <p:nvPr/>
        </p:nvSpPr>
        <p:spPr>
          <a:xfrm>
            <a:off x="1177987" y="2006005"/>
            <a:ext cx="1077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default.vue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811E11-6CA7-484E-AE3A-02032FF7C619}"/>
              </a:ext>
            </a:extLst>
          </p:cNvPr>
          <p:cNvSpPr txBox="1"/>
          <p:nvPr/>
        </p:nvSpPr>
        <p:spPr>
          <a:xfrm>
            <a:off x="4475181" y="2309422"/>
            <a:ext cx="530145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1. v-content </a:t>
            </a:r>
            <a:r>
              <a:rPr lang="en-US" altLang="ko-KR" dirty="0">
                <a:sym typeface="Wingdings" panose="05000000000000000000" pitchFamily="2" charset="2"/>
              </a:rPr>
              <a:t> v-man</a:t>
            </a:r>
            <a:r>
              <a:rPr lang="ko-KR" altLang="en-US" dirty="0">
                <a:sym typeface="Wingdings" panose="05000000000000000000" pitchFamily="2" charset="2"/>
              </a:rPr>
              <a:t>으로 수정함</a:t>
            </a:r>
            <a:r>
              <a:rPr lang="en-US" altLang="ko-KR" dirty="0">
                <a:sym typeface="Wingdings" panose="05000000000000000000" pitchFamily="2" charset="2"/>
              </a:rPr>
              <a:t>(deprecated).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2. v-container</a:t>
            </a:r>
            <a:r>
              <a:rPr lang="ko-KR" altLang="en-US" dirty="0"/>
              <a:t>에 </a:t>
            </a:r>
            <a:r>
              <a:rPr lang="en-US" altLang="ko-KR" dirty="0"/>
              <a:t>fluid fill-height option</a:t>
            </a:r>
            <a:r>
              <a:rPr lang="ko-KR" altLang="en-US" dirty="0"/>
              <a:t>을 설정함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53B7E0A-5242-4F43-8663-83B02C7076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241"/>
          <a:stretch/>
        </p:blipFill>
        <p:spPr>
          <a:xfrm>
            <a:off x="4607256" y="4012603"/>
            <a:ext cx="7584744" cy="28453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8E2CB9-25E9-43D1-A248-78AED5402B71}"/>
              </a:ext>
            </a:extLst>
          </p:cNvPr>
          <p:cNvSpPr txBox="1"/>
          <p:nvPr/>
        </p:nvSpPr>
        <p:spPr>
          <a:xfrm>
            <a:off x="1177987" y="5501147"/>
            <a:ext cx="3422540" cy="888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</a:rPr>
              <a:t>오른쪽 생성된 </a:t>
            </a:r>
            <a:r>
              <a:rPr lang="en-US" altLang="ko-KR" sz="1200" b="1" dirty="0">
                <a:solidFill>
                  <a:srgbClr val="FF0000"/>
                </a:solidFill>
              </a:rPr>
              <a:t>Vue code</a:t>
            </a:r>
            <a:r>
              <a:rPr lang="ko-KR" altLang="en-US" sz="1200" b="1" dirty="0">
                <a:solidFill>
                  <a:srgbClr val="FF0000"/>
                </a:solidFill>
              </a:rPr>
              <a:t>를 보면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err="1">
                <a:solidFill>
                  <a:srgbClr val="FF0000"/>
                </a:solidFill>
              </a:rPr>
              <a:t>VMain</a:t>
            </a:r>
            <a:r>
              <a:rPr lang="ko-KR" altLang="en-US" sz="1200" b="1" dirty="0">
                <a:solidFill>
                  <a:srgbClr val="FF0000"/>
                </a:solidFill>
              </a:rPr>
              <a:t>의 </a:t>
            </a:r>
            <a:r>
              <a:rPr lang="en-US" altLang="ko-KR" sz="1200" b="1" dirty="0">
                <a:solidFill>
                  <a:srgbClr val="FF0000"/>
                </a:solidFill>
              </a:rPr>
              <a:t>child</a:t>
            </a:r>
            <a:r>
              <a:rPr lang="ko-KR" altLang="en-US" sz="1200" b="1" dirty="0">
                <a:solidFill>
                  <a:srgbClr val="FF0000"/>
                </a:solidFill>
              </a:rPr>
              <a:t>로 </a:t>
            </a:r>
            <a:r>
              <a:rPr lang="en-US" altLang="ko-KR" sz="1200" b="1" dirty="0" err="1">
                <a:solidFill>
                  <a:srgbClr val="FF0000"/>
                </a:solidFill>
              </a:rPr>
              <a:t>Nuxt</a:t>
            </a:r>
            <a:r>
              <a:rPr lang="ko-KR" altLang="en-US" sz="1200" b="1" dirty="0">
                <a:solidFill>
                  <a:srgbClr val="FF0000"/>
                </a:solidFill>
              </a:rPr>
              <a:t>와 </a:t>
            </a:r>
            <a:r>
              <a:rPr lang="en-US" altLang="ko-KR" sz="1200" b="1" dirty="0" err="1">
                <a:solidFill>
                  <a:srgbClr val="FF0000"/>
                </a:solidFill>
              </a:rPr>
              <a:t>VContainer</a:t>
            </a:r>
            <a:r>
              <a:rPr lang="ko-KR" altLang="en-US" sz="1200" b="1" dirty="0">
                <a:solidFill>
                  <a:srgbClr val="FF0000"/>
                </a:solidFill>
              </a:rPr>
              <a:t>가 있음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altLang="ko-KR" sz="12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VContainer</a:t>
            </a:r>
            <a:r>
              <a:rPr lang="ko-KR" alt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를 </a:t>
            </a:r>
            <a:r>
              <a:rPr lang="en-US" altLang="ko-KR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page</a:t>
            </a:r>
            <a:r>
              <a:rPr lang="ko-KR" altLang="en-US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로 옮기는 것이 좋을 듯</a:t>
            </a:r>
            <a:r>
              <a:rPr lang="en-US" altLang="ko-KR" sz="1200" b="1" dirty="0">
                <a:solidFill>
                  <a:srgbClr val="FF0000"/>
                </a:solidFill>
                <a:sym typeface="Wingdings" panose="05000000000000000000" pitchFamily="2" charset="2"/>
              </a:rPr>
              <a:t>.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33698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Vue.js / Nuxt.js / Vuetify.js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Integrating</a:t>
            </a:r>
            <a:r>
              <a:rPr lang="ko-KR" altLang="en-US" dirty="0"/>
              <a:t> </a:t>
            </a:r>
            <a:r>
              <a:rPr lang="en-US" altLang="ko-KR" dirty="0"/>
              <a:t>Google Maps (tutorials/</a:t>
            </a:r>
            <a:r>
              <a:rPr lang="en-US" altLang="ko-KR" dirty="0" err="1"/>
              <a:t>vue</a:t>
            </a:r>
            <a:r>
              <a:rPr lang="en-US" altLang="ko-KR" dirty="0"/>
              <a:t>/</a:t>
            </a:r>
            <a:r>
              <a:rPr lang="en-US" altLang="ko-KR" dirty="0" err="1"/>
              <a:t>vuetify</a:t>
            </a:r>
            <a:r>
              <a:rPr lang="en-US" altLang="ko-KR" dirty="0"/>
              <a:t>/pages/</a:t>
            </a:r>
            <a:r>
              <a:rPr lang="en-US" altLang="ko-KR" dirty="0" err="1"/>
              <a:t>map.vue</a:t>
            </a:r>
            <a:r>
              <a:rPr lang="en-US" altLang="ko-KR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52951F-1072-4762-AC55-C62102D99649}"/>
              </a:ext>
            </a:extLst>
          </p:cNvPr>
          <p:cNvSpPr txBox="1"/>
          <p:nvPr/>
        </p:nvSpPr>
        <p:spPr>
          <a:xfrm>
            <a:off x="4761820" y="2311094"/>
            <a:ext cx="2668359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Drawer</a:t>
            </a:r>
            <a:r>
              <a:rPr lang="ko-KR" altLang="en-US" sz="1400" dirty="0"/>
              <a:t> </a:t>
            </a:r>
            <a:r>
              <a:rPr lang="en-US" altLang="ko-KR" sz="1400" dirty="0"/>
              <a:t>menu</a:t>
            </a:r>
            <a:r>
              <a:rPr lang="ko-KR" altLang="en-US" sz="1400" dirty="0"/>
              <a:t>에 </a:t>
            </a:r>
            <a:r>
              <a:rPr lang="en-US" altLang="ko-KR" sz="1400" dirty="0"/>
              <a:t>map </a:t>
            </a:r>
            <a:r>
              <a:rPr lang="ko-KR" altLang="en-US" sz="1400" dirty="0"/>
              <a:t>추가하기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8CA596-3A4D-4238-BDEC-FA53A7B1828A}"/>
              </a:ext>
            </a:extLst>
          </p:cNvPr>
          <p:cNvSpPr txBox="1"/>
          <p:nvPr/>
        </p:nvSpPr>
        <p:spPr>
          <a:xfrm>
            <a:off x="4761820" y="4391254"/>
            <a:ext cx="3729034" cy="1989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mdi</a:t>
            </a:r>
            <a:r>
              <a:rPr lang="ko-KR" altLang="en-US" sz="1400" dirty="0"/>
              <a:t> </a:t>
            </a:r>
            <a:r>
              <a:rPr lang="en-US" altLang="ko-KR" sz="1400" dirty="0">
                <a:sym typeface="Wingdings" panose="05000000000000000000" pitchFamily="2" charset="2"/>
              </a:rPr>
              <a:t> material design icon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/>
              <a:t>Vuetify</a:t>
            </a:r>
            <a:r>
              <a:rPr lang="ko-KR" altLang="en-US" sz="1400" dirty="0"/>
              <a:t>가 </a:t>
            </a:r>
            <a:r>
              <a:rPr lang="en-US" altLang="ko-KR" sz="1400" dirty="0"/>
              <a:t>@mdi/</a:t>
            </a:r>
            <a:r>
              <a:rPr lang="en-US" altLang="ko-KR" sz="1400" dirty="0" err="1"/>
              <a:t>js</a:t>
            </a:r>
            <a:r>
              <a:rPr lang="ko-KR" altLang="en-US" sz="1400" dirty="0"/>
              <a:t>를 이용하는 듯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(</a:t>
            </a:r>
            <a:r>
              <a:rPr lang="en-US" altLang="ko-KR" sz="1400" dirty="0">
                <a:hlinkClick r:id="rId2"/>
              </a:rPr>
              <a:t>https://www.npmjs.com/package/@mdi/js</a:t>
            </a:r>
            <a:r>
              <a:rPr lang="en-US" altLang="ko-KR" sz="1400" dirty="0"/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>
                <a:hlinkClick r:id="rId3"/>
              </a:rPr>
              <a:t>https://materialdesignicons.com</a:t>
            </a:r>
            <a:r>
              <a:rPr lang="ko-KR" altLang="en-US" sz="1400" dirty="0"/>
              <a:t>에서 </a:t>
            </a:r>
            <a:r>
              <a:rPr lang="en-US" altLang="ko-KR" sz="1400" dirty="0"/>
              <a:t>icon</a:t>
            </a:r>
            <a:r>
              <a:rPr lang="ko-KR" altLang="en-US" sz="1400" dirty="0"/>
              <a:t>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검색할 수 있음</a:t>
            </a:r>
            <a:r>
              <a:rPr lang="en-US" altLang="ko-KR" sz="1400" dirty="0"/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C90B91E-C6BD-426A-BFC1-EA557A27C7A3}"/>
              </a:ext>
            </a:extLst>
          </p:cNvPr>
          <p:cNvSpPr/>
          <p:nvPr/>
        </p:nvSpPr>
        <p:spPr>
          <a:xfrm>
            <a:off x="1177987" y="2313782"/>
            <a:ext cx="2859719" cy="41549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&lt;script&gt;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export default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data ()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return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items: [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icon: 'mdi-apps',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title: 'Welcome',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to: '/'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},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icon: 'mdi-chart-bubble',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title: 'Inspire',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to: '/inspire'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},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{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icon: 'mdi-map-search',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title: 'Google Map',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to: '/map'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],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E905FF-705E-4B8F-BC77-06A3579702B9}"/>
              </a:ext>
            </a:extLst>
          </p:cNvPr>
          <p:cNvSpPr txBox="1"/>
          <p:nvPr/>
        </p:nvSpPr>
        <p:spPr>
          <a:xfrm>
            <a:off x="1177987" y="2006005"/>
            <a:ext cx="1077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default.vue</a:t>
            </a:r>
            <a:endParaRPr lang="ko-KR" altLang="en-US" sz="14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8D0669F-3E3B-49A8-89B1-7441B13DBF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4715"/>
          <a:stretch/>
        </p:blipFill>
        <p:spPr>
          <a:xfrm>
            <a:off x="8953947" y="2090873"/>
            <a:ext cx="3238053" cy="460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73393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Vue.js / Nuxt.js / Vuetify.js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Integrating</a:t>
            </a:r>
            <a:r>
              <a:rPr lang="ko-KR" altLang="en-US" dirty="0"/>
              <a:t> </a:t>
            </a:r>
            <a:r>
              <a:rPr lang="en-US" altLang="ko-KR" dirty="0"/>
              <a:t>Google Maps (tutorials/</a:t>
            </a:r>
            <a:r>
              <a:rPr lang="en-US" altLang="ko-KR" dirty="0" err="1"/>
              <a:t>vue</a:t>
            </a:r>
            <a:r>
              <a:rPr lang="en-US" altLang="ko-KR" dirty="0"/>
              <a:t>/</a:t>
            </a:r>
            <a:r>
              <a:rPr lang="en-US" altLang="ko-KR" dirty="0" err="1"/>
              <a:t>vuetify</a:t>
            </a:r>
            <a:r>
              <a:rPr lang="en-US" altLang="ko-KR" dirty="0"/>
              <a:t>/pages/</a:t>
            </a:r>
            <a:r>
              <a:rPr lang="en-US" altLang="ko-KR" dirty="0" err="1"/>
              <a:t>map.vue</a:t>
            </a:r>
            <a:r>
              <a:rPr lang="en-US" altLang="ko-KR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39DE27-A557-4E85-9111-AB67D955B1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647"/>
          <a:stretch/>
        </p:blipFill>
        <p:spPr>
          <a:xfrm>
            <a:off x="1138998" y="2113877"/>
            <a:ext cx="8730664" cy="26302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08A663-1CA0-4644-BD57-FD54D675E3D0}"/>
              </a:ext>
            </a:extLst>
          </p:cNvPr>
          <p:cNvSpPr txBox="1"/>
          <p:nvPr/>
        </p:nvSpPr>
        <p:spPr>
          <a:xfrm>
            <a:off x="1138998" y="4959270"/>
            <a:ext cx="7853432" cy="698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페이지를 이동하다 보면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map.vue</a:t>
            </a:r>
            <a:r>
              <a:rPr lang="ko-KR" altLang="en-US" sz="1400" dirty="0"/>
              <a:t>가 다시 로드 되면서 </a:t>
            </a:r>
            <a:r>
              <a:rPr lang="en-US" altLang="ko-KR" sz="1400" dirty="0"/>
              <a:t>Google Maps API</a:t>
            </a:r>
            <a:r>
              <a:rPr lang="ko-KR" altLang="en-US" sz="1400" dirty="0"/>
              <a:t>가 반복적으로 로드 됨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ym typeface="Wingdings" panose="05000000000000000000" pitchFamily="2" charset="2"/>
              </a:rPr>
              <a:t> Google</a:t>
            </a:r>
            <a:r>
              <a:rPr lang="ko-KR" altLang="en-US" sz="1400" dirty="0">
                <a:sym typeface="Wingdings" panose="05000000000000000000" pitchFamily="2" charset="2"/>
              </a:rPr>
              <a:t> </a:t>
            </a:r>
            <a:r>
              <a:rPr lang="en-US" altLang="ko-KR" sz="1400" dirty="0">
                <a:sym typeface="Wingdings" panose="05000000000000000000" pitchFamily="2" charset="2"/>
              </a:rPr>
              <a:t>Maps</a:t>
            </a:r>
            <a:r>
              <a:rPr lang="ko-KR" altLang="en-US" sz="1400" dirty="0">
                <a:sym typeface="Wingdings" panose="05000000000000000000" pitchFamily="2" charset="2"/>
              </a:rPr>
              <a:t> </a:t>
            </a:r>
            <a:r>
              <a:rPr lang="en-US" altLang="ko-KR" sz="1400" dirty="0">
                <a:sym typeface="Wingdings" panose="05000000000000000000" pitchFamily="2" charset="2"/>
              </a:rPr>
              <a:t>API</a:t>
            </a:r>
            <a:r>
              <a:rPr lang="ko-KR" altLang="en-US" sz="1400" dirty="0">
                <a:sym typeface="Wingdings" panose="05000000000000000000" pitchFamily="2" charset="2"/>
              </a:rPr>
              <a:t> 로드를 </a:t>
            </a:r>
            <a:r>
              <a:rPr lang="en-US" altLang="ko-KR" sz="1400" dirty="0">
                <a:sym typeface="Wingdings" panose="05000000000000000000" pitchFamily="2" charset="2"/>
              </a:rPr>
              <a:t>nuxt.config.js</a:t>
            </a:r>
            <a:r>
              <a:rPr lang="ko-KR" altLang="en-US" sz="1400" dirty="0">
                <a:sym typeface="Wingdings" panose="05000000000000000000" pitchFamily="2" charset="2"/>
              </a:rPr>
              <a:t>로 옮김</a:t>
            </a:r>
            <a:r>
              <a:rPr lang="en-US" altLang="ko-KR" sz="1400" dirty="0">
                <a:sym typeface="Wingdings" panose="05000000000000000000" pitchFamily="2" charset="2"/>
              </a:rPr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6071636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Vue.js / Nuxt.js / Vuetify.js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On</a:t>
            </a:r>
            <a:r>
              <a:rPr lang="ko-KR" altLang="en-US" dirty="0"/>
              <a:t> </a:t>
            </a:r>
            <a:r>
              <a:rPr lang="en-US" altLang="ko-KR" dirty="0"/>
              <a:t>idle,</a:t>
            </a:r>
            <a:r>
              <a:rPr lang="ko-KR" altLang="en-US" dirty="0"/>
              <a:t> </a:t>
            </a:r>
            <a:r>
              <a:rPr lang="en-US" altLang="ko-KR" dirty="0"/>
              <a:t>update</a:t>
            </a:r>
            <a:r>
              <a:rPr lang="ko-KR" altLang="en-US" dirty="0"/>
              <a:t> </a:t>
            </a:r>
            <a:r>
              <a:rPr lang="en-US" altLang="ko-KR" dirty="0"/>
              <a:t>markers (tutorials/</a:t>
            </a:r>
            <a:r>
              <a:rPr lang="en-US" altLang="ko-KR" dirty="0" err="1"/>
              <a:t>vue</a:t>
            </a:r>
            <a:r>
              <a:rPr lang="en-US" altLang="ko-KR" dirty="0"/>
              <a:t>/</a:t>
            </a:r>
            <a:r>
              <a:rPr lang="en-US" altLang="ko-KR" dirty="0" err="1"/>
              <a:t>vuetify</a:t>
            </a:r>
            <a:r>
              <a:rPr lang="en-US" altLang="ko-KR" dirty="0"/>
              <a:t>/pages/</a:t>
            </a:r>
            <a:r>
              <a:rPr lang="en-US" altLang="ko-KR" dirty="0" err="1"/>
              <a:t>map.vue</a:t>
            </a:r>
            <a:r>
              <a:rPr lang="en-US" altLang="ko-KR" dirty="0"/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778035-9D11-4153-8EB5-24E7036BCD01}"/>
              </a:ext>
            </a:extLst>
          </p:cNvPr>
          <p:cNvSpPr/>
          <p:nvPr/>
        </p:nvSpPr>
        <p:spPr>
          <a:xfrm>
            <a:off x="1602889" y="1810725"/>
            <a:ext cx="10589111" cy="50472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&lt;script&gt;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export default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mounted(){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const map =  new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google.maps.Map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document.getElementById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('map'), { center: {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lat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35.25,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lng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-80.85 }, zoom: 16 });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map.addListener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('idle', function(){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map.data.forEach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(function(feature){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map.data.remove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(feature); });</a:t>
            </a:r>
          </a:p>
          <a:p>
            <a:endParaRPr lang="en-US" altLang="ko-KR" sz="12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const bounds =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map.getBounds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const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sw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bounds.getSouthWest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(), ne =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bounds.getNorthEast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();</a:t>
            </a:r>
          </a:p>
          <a:p>
            <a:endParaRPr lang="en-US" altLang="ko-KR" sz="12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const request = new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XMLHttpRequest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const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url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'http://localhost:3000/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api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/geodata/within?' + 'left=' +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sw.lng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() + '&amp;lower=' +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sw.lat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() + '&amp;right=' +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ne.lng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() + '&amp;upper=' +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ne.lat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request.open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('GET',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url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request.responseType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'json';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request.send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();</a:t>
            </a:r>
          </a:p>
          <a:p>
            <a:endParaRPr lang="en-US" altLang="ko-KR" sz="12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request.onload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function()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const geodata =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request.response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for(var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0;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&lt;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geodata.length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;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++){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const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latLng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new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google.maps.LatLng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({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lng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geodata[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].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geometry.coordinates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[0],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lat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 geodata[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].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geometry.coordinates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[1] });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map.data.add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(new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google.maps.Data.Feature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({ geometry: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latLng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properties: geodata[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].properties } ));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});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152228890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Kubernetes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Minikube</a:t>
            </a:r>
            <a:r>
              <a:rPr lang="en-US" altLang="ko-KR" dirty="0"/>
              <a:t> </a:t>
            </a:r>
            <a:r>
              <a:rPr lang="ko-KR" altLang="en-US" dirty="0"/>
              <a:t>시작하기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0ED19A-A31B-425D-B844-705BF11D8BED}"/>
              </a:ext>
            </a:extLst>
          </p:cNvPr>
          <p:cNvSpPr/>
          <p:nvPr/>
        </p:nvSpPr>
        <p:spPr>
          <a:xfrm>
            <a:off x="5334000" y="893119"/>
            <a:ext cx="6019800" cy="276999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altLang="ko-KR" sz="1200" dirty="0"/>
              <a:t>https://kubernetes.io/ko/docs/tutorials/kubernetes-basics/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51E6FC-BE84-4E24-A314-D05BF6271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530" y="2430609"/>
            <a:ext cx="9344025" cy="17049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8740EF-2623-4BC1-AAD0-77D033A9F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769" y="1832927"/>
            <a:ext cx="6593231" cy="50250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A2E9B3-4362-47AA-B930-44DAD0B9B558}"/>
              </a:ext>
            </a:extLst>
          </p:cNvPr>
          <p:cNvSpPr txBox="1"/>
          <p:nvPr/>
        </p:nvSpPr>
        <p:spPr>
          <a:xfrm>
            <a:off x="1054249" y="1851587"/>
            <a:ext cx="4210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</a:t>
            </a:r>
            <a:r>
              <a:rPr lang="ko-KR" altLang="en-US" sz="1400" dirty="0"/>
              <a:t> 관리자 모드로 </a:t>
            </a:r>
            <a:r>
              <a:rPr lang="en-US" altLang="ko-KR" sz="1400" dirty="0"/>
              <a:t>PowerShell</a:t>
            </a:r>
            <a:r>
              <a:rPr lang="ko-KR" altLang="en-US" sz="1400" dirty="0"/>
              <a:t>을 열어서</a:t>
            </a:r>
            <a:r>
              <a:rPr lang="en-US" altLang="ko-KR" sz="1400" dirty="0"/>
              <a:t>,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minikube</a:t>
            </a:r>
            <a:r>
              <a:rPr lang="en-US" altLang="ko-KR" sz="1400" dirty="0"/>
              <a:t> start </a:t>
            </a:r>
            <a:r>
              <a:rPr lang="ko-KR" altLang="en-US" sz="1400" dirty="0"/>
              <a:t>명령으로 </a:t>
            </a:r>
            <a:r>
              <a:rPr lang="en-US" altLang="ko-KR" sz="1400" dirty="0" err="1"/>
              <a:t>minikube</a:t>
            </a:r>
            <a:r>
              <a:rPr lang="ko-KR" altLang="en-US" sz="1400" dirty="0"/>
              <a:t>를 시작한다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4AF3F3-31B8-471D-B0B5-F2858AA1EC84}"/>
              </a:ext>
            </a:extLst>
          </p:cNvPr>
          <p:cNvSpPr txBox="1"/>
          <p:nvPr/>
        </p:nvSpPr>
        <p:spPr>
          <a:xfrm>
            <a:off x="5598769" y="1525150"/>
            <a:ext cx="4423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Hyper-V </a:t>
            </a:r>
            <a:r>
              <a:rPr lang="ko-KR" altLang="en-US" sz="1400" dirty="0"/>
              <a:t>관리자에서 </a:t>
            </a:r>
            <a:r>
              <a:rPr lang="en-US" altLang="ko-KR" sz="1400" dirty="0" err="1"/>
              <a:t>minikube</a:t>
            </a:r>
            <a:r>
              <a:rPr lang="en-US" altLang="ko-KR" sz="1400" dirty="0"/>
              <a:t> </a:t>
            </a:r>
            <a:r>
              <a:rPr lang="ko-KR" altLang="en-US" sz="1400" dirty="0"/>
              <a:t>가상 </a:t>
            </a:r>
            <a:r>
              <a:rPr lang="ko-KR" altLang="en-US" sz="1400" dirty="0" err="1"/>
              <a:t>머신을</a:t>
            </a:r>
            <a:r>
              <a:rPr lang="ko-KR" altLang="en-US" sz="1400" dirty="0"/>
              <a:t> 확인한다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7544510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Kubernetes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Minikube</a:t>
            </a:r>
            <a:r>
              <a:rPr lang="en-US" altLang="ko-KR" dirty="0"/>
              <a:t> </a:t>
            </a:r>
            <a:r>
              <a:rPr lang="ko-KR" altLang="en-US" dirty="0"/>
              <a:t>시작하기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0ED19A-A31B-425D-B844-705BF11D8BED}"/>
              </a:ext>
            </a:extLst>
          </p:cNvPr>
          <p:cNvSpPr/>
          <p:nvPr/>
        </p:nvSpPr>
        <p:spPr>
          <a:xfrm>
            <a:off x="5334000" y="893119"/>
            <a:ext cx="6019800" cy="276999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altLang="ko-KR" sz="1200" dirty="0"/>
              <a:t>https://kubernetes.io/ko/docs/tutorials/kubernetes-basics/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A2E9B3-4362-47AA-B930-44DAD0B9B558}"/>
              </a:ext>
            </a:extLst>
          </p:cNvPr>
          <p:cNvSpPr txBox="1"/>
          <p:nvPr/>
        </p:nvSpPr>
        <p:spPr>
          <a:xfrm>
            <a:off x="1054249" y="1840829"/>
            <a:ext cx="4610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2)</a:t>
            </a:r>
            <a:r>
              <a:rPr lang="ko-KR" altLang="en-US" sz="1400" dirty="0"/>
              <a:t> </a:t>
            </a:r>
            <a:r>
              <a:rPr lang="en-US" altLang="ko-KR" sz="1400" dirty="0" err="1"/>
              <a:t>minikube</a:t>
            </a:r>
            <a:r>
              <a:rPr lang="en-US" altLang="ko-KR" sz="1400" dirty="0"/>
              <a:t> dashboard </a:t>
            </a:r>
            <a:r>
              <a:rPr lang="ko-KR" altLang="en-US" sz="1400" dirty="0"/>
              <a:t>명령으로 </a:t>
            </a:r>
            <a:r>
              <a:rPr lang="en-US" altLang="ko-KR" sz="1400" dirty="0"/>
              <a:t>Kubernetes </a:t>
            </a:r>
            <a:r>
              <a:rPr lang="ko-KR" altLang="en-US" sz="1400" dirty="0"/>
              <a:t>서비스가</a:t>
            </a:r>
            <a:endParaRPr lang="en-US" altLang="ko-KR" sz="1400" dirty="0"/>
          </a:p>
          <a:p>
            <a:r>
              <a:rPr lang="en-US" altLang="ko-KR" sz="1400" dirty="0"/>
              <a:t>   </a:t>
            </a:r>
            <a:r>
              <a:rPr lang="ko-KR" altLang="en-US" sz="1400" dirty="0"/>
              <a:t>활성화 되었음을 확인한다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4AF3F3-31B8-471D-B0B5-F2858AA1EC84}"/>
              </a:ext>
            </a:extLst>
          </p:cNvPr>
          <p:cNvSpPr txBox="1"/>
          <p:nvPr/>
        </p:nvSpPr>
        <p:spPr>
          <a:xfrm>
            <a:off x="5598769" y="1525150"/>
            <a:ext cx="30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Kubernetes</a:t>
            </a:r>
            <a:r>
              <a:rPr lang="ko-KR" altLang="en-US" sz="1400" dirty="0"/>
              <a:t> </a:t>
            </a:r>
            <a:r>
              <a:rPr lang="en-US" altLang="ko-KR" sz="1400" dirty="0"/>
              <a:t>Dashboard</a:t>
            </a:r>
            <a:r>
              <a:rPr lang="ko-KR" altLang="en-US" sz="1400" dirty="0"/>
              <a:t>를 확인한다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B82016-6996-4A72-A4AD-F3DDBBA18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530" y="2419851"/>
            <a:ext cx="9344025" cy="36004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C288EAE-551A-4430-B4FF-F38354C81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769" y="1832927"/>
            <a:ext cx="6593231" cy="502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108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E2D7D-FC35-4A46-B4AD-FE0988B1F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Google Maps API </a:t>
            </a:r>
            <a:r>
              <a:rPr lang="ko-KR" altLang="en-US" dirty="0"/>
              <a:t>가이드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8082EA-0BA2-4034-826F-14E382964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마우스</a:t>
            </a:r>
            <a:r>
              <a:rPr lang="en-US" altLang="ko-KR" dirty="0"/>
              <a:t> </a:t>
            </a:r>
            <a:r>
              <a:rPr lang="ko-KR" altLang="en-US" dirty="0"/>
              <a:t>이벤트</a:t>
            </a:r>
            <a:r>
              <a:rPr lang="en-US" altLang="ko-KR" dirty="0"/>
              <a:t>(tutorials/google-maps/index5.html)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A7E7CF-D55E-4147-8803-85AA1CC64425}"/>
              </a:ext>
            </a:extLst>
          </p:cNvPr>
          <p:cNvSpPr/>
          <p:nvPr/>
        </p:nvSpPr>
        <p:spPr>
          <a:xfrm>
            <a:off x="1236518" y="1911926"/>
            <a:ext cx="10117282" cy="45809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&lt;script&gt;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function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initMap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var map = new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google.maps.Map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document.getElementById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('map'), { center: {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lng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126.9706673,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lat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37.5547787 },  zoom: 15 });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var locations = [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{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lng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126.97081750370484,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lat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37.55506788676746 },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{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lng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126.97714751697998,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lat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37.56547786297515 },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{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lng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126.98303263797399,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lat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37.57004847771681 },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];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var markers =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locations.map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(function(location,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var</a:t>
            </a:r>
            <a:r>
              <a:rPr lang="ko-KR" altLang="en-US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marker = new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google.maps.Marker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({ position: location, map: map });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marker.addListener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('click', function(e){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var position =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marker.getPosition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();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infowindow.setPosition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(position);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infowindow.setContent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("{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lng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" +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position.lng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 + ",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lat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" +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position.lat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 + "}");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infowindow.open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(map);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});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return marker;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});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const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infowindow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new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google.maps.InfoWindow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420507562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Kubernetes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Minikube</a:t>
            </a:r>
            <a:r>
              <a:rPr lang="en-US" altLang="ko-KR" dirty="0"/>
              <a:t> </a:t>
            </a:r>
            <a:r>
              <a:rPr lang="ko-KR" altLang="en-US" dirty="0"/>
              <a:t>시작하기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0ED19A-A31B-425D-B844-705BF11D8BED}"/>
              </a:ext>
            </a:extLst>
          </p:cNvPr>
          <p:cNvSpPr/>
          <p:nvPr/>
        </p:nvSpPr>
        <p:spPr>
          <a:xfrm>
            <a:off x="5334000" y="893119"/>
            <a:ext cx="6019800" cy="276999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altLang="ko-KR" sz="1200" dirty="0"/>
              <a:t>https://kubernetes.io/ko/docs/tutorials/kubernetes-basics/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A2E9B3-4362-47AA-B930-44DAD0B9B558}"/>
              </a:ext>
            </a:extLst>
          </p:cNvPr>
          <p:cNvSpPr txBox="1"/>
          <p:nvPr/>
        </p:nvSpPr>
        <p:spPr>
          <a:xfrm>
            <a:off x="1054249" y="1840829"/>
            <a:ext cx="4408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3)</a:t>
            </a:r>
            <a:r>
              <a:rPr lang="ko-KR" altLang="en-US" sz="1400" dirty="0"/>
              <a:t>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</a:t>
            </a:r>
            <a:r>
              <a:rPr lang="ko-KR" altLang="en-US" sz="1400" dirty="0"/>
              <a:t>명령으로 </a:t>
            </a:r>
            <a:r>
              <a:rPr lang="en-US" altLang="ko-KR" sz="1400" dirty="0"/>
              <a:t>cluster</a:t>
            </a:r>
            <a:r>
              <a:rPr lang="ko-KR" altLang="en-US" sz="1400" dirty="0"/>
              <a:t>와 </a:t>
            </a:r>
            <a:r>
              <a:rPr lang="en-US" altLang="ko-KR" sz="1400" dirty="0"/>
              <a:t>node </a:t>
            </a:r>
            <a:r>
              <a:rPr lang="ko-KR" altLang="en-US" sz="1400" dirty="0"/>
              <a:t>정보를 확인한다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D80C98E-0123-4DBE-90C3-DB5B5E5C5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530" y="2419851"/>
            <a:ext cx="818197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6804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Kubernetes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간단한 예제 </a:t>
            </a:r>
            <a:r>
              <a:rPr lang="en-US" altLang="ko-KR" dirty="0"/>
              <a:t>- 1</a:t>
            </a:r>
            <a:r>
              <a:rPr lang="ko-KR" altLang="en-US" dirty="0"/>
              <a:t> </a:t>
            </a:r>
            <a:r>
              <a:rPr lang="en-US" altLang="ko-KR" dirty="0"/>
              <a:t>(tutorials/</a:t>
            </a:r>
            <a:r>
              <a:rPr lang="en-US" altLang="ko-KR" dirty="0" err="1"/>
              <a:t>kubernetes</a:t>
            </a:r>
            <a:r>
              <a:rPr lang="en-US" altLang="ko-KR" dirty="0"/>
              <a:t>/server1.js)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0ED19A-A31B-425D-B844-705BF11D8BED}"/>
              </a:ext>
            </a:extLst>
          </p:cNvPr>
          <p:cNvSpPr/>
          <p:nvPr/>
        </p:nvSpPr>
        <p:spPr>
          <a:xfrm>
            <a:off x="5334000" y="893119"/>
            <a:ext cx="6019800" cy="276999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altLang="ko-KR" sz="1200" dirty="0"/>
              <a:t>https://kubernetes.io/ko/docs/tutorials/kubernetes-basics/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A2E9B3-4362-47AA-B930-44DAD0B9B558}"/>
              </a:ext>
            </a:extLst>
          </p:cNvPr>
          <p:cNvSpPr txBox="1"/>
          <p:nvPr/>
        </p:nvSpPr>
        <p:spPr>
          <a:xfrm>
            <a:off x="1054249" y="1840829"/>
            <a:ext cx="2829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</a:t>
            </a:r>
            <a:r>
              <a:rPr lang="ko-KR" altLang="en-US" sz="1400" dirty="0"/>
              <a:t> </a:t>
            </a:r>
            <a:r>
              <a:rPr lang="en-US" altLang="ko-KR" sz="1400" dirty="0"/>
              <a:t>hostname</a:t>
            </a:r>
            <a:r>
              <a:rPr lang="ko-KR" altLang="en-US" sz="1400" dirty="0"/>
              <a:t>을 출력하는 웹 서버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E66EB7-2BBC-48F9-9AF4-3C257523B881}"/>
              </a:ext>
            </a:extLst>
          </p:cNvPr>
          <p:cNvSpPr txBox="1"/>
          <p:nvPr/>
        </p:nvSpPr>
        <p:spPr>
          <a:xfrm>
            <a:off x="1343472" y="2240152"/>
            <a:ext cx="4752528" cy="39287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var http = require('http');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var </a:t>
            </a:r>
            <a:r>
              <a:rPr lang="en-US" altLang="ko-KR" sz="1400" dirty="0" err="1"/>
              <a:t>os</a:t>
            </a:r>
            <a:r>
              <a:rPr lang="en-US" altLang="ko-KR" sz="1400" dirty="0"/>
              <a:t> = require('</a:t>
            </a:r>
            <a:r>
              <a:rPr lang="en-US" altLang="ko-KR" sz="1400" dirty="0" err="1"/>
              <a:t>os</a:t>
            </a:r>
            <a:r>
              <a:rPr lang="en-US" altLang="ko-KR" sz="1400" dirty="0"/>
              <a:t>');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var host = </a:t>
            </a:r>
            <a:r>
              <a:rPr lang="en-US" altLang="ko-KR" sz="1400" dirty="0" err="1"/>
              <a:t>os.hostname</a:t>
            </a:r>
            <a:r>
              <a:rPr lang="en-US" altLang="ko-KR" sz="1400" dirty="0"/>
              <a:t>();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var </a:t>
            </a:r>
            <a:r>
              <a:rPr lang="en-US" altLang="ko-KR" sz="1400" dirty="0" err="1"/>
              <a:t>handleRequest</a:t>
            </a:r>
            <a:r>
              <a:rPr lang="en-US" altLang="ko-KR" sz="1400" dirty="0"/>
              <a:t> = function(request, response) {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console.log('Received request for URL: ' + request.url);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</a:t>
            </a:r>
            <a:r>
              <a:rPr lang="en-US" altLang="ko-KR" sz="1400" dirty="0" err="1"/>
              <a:t>response.writeHead</a:t>
            </a:r>
            <a:r>
              <a:rPr lang="en-US" altLang="ko-KR" sz="1400" dirty="0"/>
              <a:t>(200);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</a:t>
            </a:r>
            <a:r>
              <a:rPr lang="en-US" altLang="ko-KR" sz="1400" b="1" dirty="0" err="1">
                <a:solidFill>
                  <a:srgbClr val="FF0000"/>
                </a:solidFill>
              </a:rPr>
              <a:t>response.end</a:t>
            </a:r>
            <a:r>
              <a:rPr lang="en-US" altLang="ko-KR" sz="1400" b="1" dirty="0">
                <a:solidFill>
                  <a:srgbClr val="FF0000"/>
                </a:solidFill>
              </a:rPr>
              <a:t>('Server is running on: ' + host);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};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var www = </a:t>
            </a:r>
            <a:r>
              <a:rPr lang="en-US" altLang="ko-KR" sz="1400" dirty="0" err="1"/>
              <a:t>http.createServer</a:t>
            </a:r>
            <a:r>
              <a:rPr lang="en-US" altLang="ko-KR" sz="1400" dirty="0"/>
              <a:t>(</a:t>
            </a:r>
            <a:r>
              <a:rPr lang="en-US" altLang="ko-KR" sz="1400" dirty="0" err="1"/>
              <a:t>handleRequest</a:t>
            </a:r>
            <a:r>
              <a:rPr lang="en-US" altLang="ko-KR" sz="1400" dirty="0"/>
              <a:t>);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www.listen(8080);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0F8F11-AD99-4DFD-84CF-535409FF2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951" y="3292773"/>
            <a:ext cx="5655049" cy="210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8154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Kubernetes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간단한 예제 </a:t>
            </a:r>
            <a:r>
              <a:rPr lang="en-US" altLang="ko-KR" dirty="0"/>
              <a:t>- 1</a:t>
            </a:r>
            <a:r>
              <a:rPr lang="ko-KR" altLang="en-US" dirty="0"/>
              <a:t> </a:t>
            </a:r>
            <a:r>
              <a:rPr lang="en-US" altLang="ko-KR" dirty="0"/>
              <a:t>(tutorials/</a:t>
            </a:r>
            <a:r>
              <a:rPr lang="en-US" altLang="ko-KR" dirty="0" err="1"/>
              <a:t>kubernetes</a:t>
            </a:r>
            <a:r>
              <a:rPr lang="en-US" altLang="ko-KR" dirty="0"/>
              <a:t>/server1.js)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0ED19A-A31B-425D-B844-705BF11D8BED}"/>
              </a:ext>
            </a:extLst>
          </p:cNvPr>
          <p:cNvSpPr/>
          <p:nvPr/>
        </p:nvSpPr>
        <p:spPr>
          <a:xfrm>
            <a:off x="5334000" y="893119"/>
            <a:ext cx="6019800" cy="276999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altLang="ko-KR" sz="1200" dirty="0"/>
              <a:t>https://kubernetes.io/ko/docs/tutorials/kubernetes-basics/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A2E9B3-4362-47AA-B930-44DAD0B9B558}"/>
              </a:ext>
            </a:extLst>
          </p:cNvPr>
          <p:cNvSpPr txBox="1"/>
          <p:nvPr/>
        </p:nvSpPr>
        <p:spPr>
          <a:xfrm>
            <a:off x="1054249" y="1840829"/>
            <a:ext cx="1812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2)</a:t>
            </a:r>
            <a:r>
              <a:rPr lang="ko-KR" altLang="en-US" sz="1400" dirty="0"/>
              <a:t> </a:t>
            </a:r>
            <a:r>
              <a:rPr lang="en-US" altLang="ko-KR" sz="1400" dirty="0"/>
              <a:t>Docker</a:t>
            </a:r>
            <a:r>
              <a:rPr lang="ko-KR" altLang="en-US" sz="1400" dirty="0"/>
              <a:t> 환경 설정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987AF1-75FF-40DA-A22C-9717D121929A}"/>
              </a:ext>
            </a:extLst>
          </p:cNvPr>
          <p:cNvSpPr txBox="1"/>
          <p:nvPr/>
        </p:nvSpPr>
        <p:spPr>
          <a:xfrm>
            <a:off x="1258644" y="4343400"/>
            <a:ext cx="5637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minikube</a:t>
            </a:r>
            <a:r>
              <a:rPr lang="en-US" altLang="ko-KR" sz="1400" dirty="0"/>
              <a:t> docker-env </a:t>
            </a:r>
            <a:r>
              <a:rPr lang="ko-KR" altLang="en-US" sz="1400" dirty="0"/>
              <a:t>명령으로 </a:t>
            </a:r>
            <a:r>
              <a:rPr lang="en-US" altLang="ko-KR" sz="1400" dirty="0"/>
              <a:t>docker </a:t>
            </a:r>
            <a:r>
              <a:rPr lang="ko-KR" altLang="en-US" sz="1400" dirty="0"/>
              <a:t>환경 설정 방법을 알 수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CE028B-9CB0-4294-896A-10AA4452D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644" y="2295525"/>
            <a:ext cx="8181975" cy="2047875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C61A3E4-2EF4-466C-9CF0-92DAB3AEAC9F}"/>
              </a:ext>
            </a:extLst>
          </p:cNvPr>
          <p:cNvCxnSpPr>
            <a:cxnSpLocks/>
          </p:cNvCxnSpPr>
          <p:nvPr/>
        </p:nvCxnSpPr>
        <p:spPr>
          <a:xfrm>
            <a:off x="1788850" y="3949849"/>
            <a:ext cx="358229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94157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Kubernetes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간단한 예제 </a:t>
            </a:r>
            <a:r>
              <a:rPr lang="en-US" altLang="ko-KR" dirty="0"/>
              <a:t>- 1</a:t>
            </a:r>
            <a:r>
              <a:rPr lang="ko-KR" altLang="en-US" dirty="0"/>
              <a:t> </a:t>
            </a:r>
            <a:r>
              <a:rPr lang="en-US" altLang="ko-KR" dirty="0"/>
              <a:t>(tutorials/</a:t>
            </a:r>
            <a:r>
              <a:rPr lang="en-US" altLang="ko-KR" dirty="0" err="1"/>
              <a:t>kubernetes</a:t>
            </a:r>
            <a:r>
              <a:rPr lang="en-US" altLang="ko-KR" dirty="0"/>
              <a:t>/server1.js)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0ED19A-A31B-425D-B844-705BF11D8BED}"/>
              </a:ext>
            </a:extLst>
          </p:cNvPr>
          <p:cNvSpPr/>
          <p:nvPr/>
        </p:nvSpPr>
        <p:spPr>
          <a:xfrm>
            <a:off x="5334000" y="893119"/>
            <a:ext cx="6019800" cy="276999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altLang="ko-KR" sz="1200" dirty="0"/>
              <a:t>https://kubernetes.io/ko/docs/tutorials/kubernetes-basics/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A2E9B3-4362-47AA-B930-44DAD0B9B558}"/>
              </a:ext>
            </a:extLst>
          </p:cNvPr>
          <p:cNvSpPr txBox="1"/>
          <p:nvPr/>
        </p:nvSpPr>
        <p:spPr>
          <a:xfrm>
            <a:off x="1054249" y="1840829"/>
            <a:ext cx="21717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3)</a:t>
            </a:r>
            <a:r>
              <a:rPr lang="ko-KR" altLang="en-US" sz="1400" dirty="0"/>
              <a:t> </a:t>
            </a:r>
            <a:r>
              <a:rPr lang="en-US" altLang="ko-KR" sz="1400" dirty="0"/>
              <a:t>Docker</a:t>
            </a:r>
            <a:r>
              <a:rPr lang="ko-KR" altLang="en-US" sz="1400" dirty="0"/>
              <a:t> 이미지</a:t>
            </a:r>
            <a:r>
              <a:rPr lang="en-US" altLang="ko-KR" sz="1400" dirty="0"/>
              <a:t> </a:t>
            </a:r>
            <a:r>
              <a:rPr lang="ko-KR" altLang="en-US" sz="1400" dirty="0"/>
              <a:t>만들기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E66EB7-2BBC-48F9-9AF4-3C257523B881}"/>
              </a:ext>
            </a:extLst>
          </p:cNvPr>
          <p:cNvSpPr txBox="1"/>
          <p:nvPr/>
        </p:nvSpPr>
        <p:spPr>
          <a:xfrm>
            <a:off x="1343472" y="2240152"/>
            <a:ext cx="4752528" cy="13433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FROM node:12.18.0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EXPOSE 8080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COPY server1.js 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CMD node server1.js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859D6E-2F41-4A4B-A43E-A84F6EC0058C}"/>
              </a:ext>
            </a:extLst>
          </p:cNvPr>
          <p:cNvSpPr txBox="1"/>
          <p:nvPr/>
        </p:nvSpPr>
        <p:spPr>
          <a:xfrm>
            <a:off x="5018654" y="1932375"/>
            <a:ext cx="1077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dockerfile1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91ACFC-19C7-4930-ABEE-67C0924016E3}"/>
              </a:ext>
            </a:extLst>
          </p:cNvPr>
          <p:cNvSpPr txBox="1"/>
          <p:nvPr/>
        </p:nvSpPr>
        <p:spPr>
          <a:xfrm>
            <a:off x="1343472" y="3769782"/>
            <a:ext cx="6129370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docker build -t hostname:v1 -f dockerfile1 . </a:t>
            </a:r>
            <a:r>
              <a:rPr lang="ko-KR" altLang="en-US" sz="1400" dirty="0"/>
              <a:t>명령으로 이미지를 빌드한다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docker images </a:t>
            </a:r>
            <a:r>
              <a:rPr lang="ko-KR" altLang="en-US" sz="1400" dirty="0"/>
              <a:t>명령으로 이미지를 확인한다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72A8D3-A8D8-4406-B2FF-2A0F3836E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025" y="4476750"/>
            <a:ext cx="8181975" cy="2381250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8D29C5F-7184-4FF1-B74C-45AD5A379587}"/>
              </a:ext>
            </a:extLst>
          </p:cNvPr>
          <p:cNvCxnSpPr>
            <a:cxnSpLocks/>
          </p:cNvCxnSpPr>
          <p:nvPr/>
        </p:nvCxnSpPr>
        <p:spPr>
          <a:xfrm>
            <a:off x="4031541" y="5186977"/>
            <a:ext cx="799550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48544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Kubernetes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간단한 예제 </a:t>
            </a:r>
            <a:r>
              <a:rPr lang="en-US" altLang="ko-KR" dirty="0"/>
              <a:t>- 1</a:t>
            </a:r>
            <a:r>
              <a:rPr lang="ko-KR" altLang="en-US" dirty="0"/>
              <a:t> </a:t>
            </a:r>
            <a:r>
              <a:rPr lang="en-US" altLang="ko-KR" dirty="0"/>
              <a:t>(tutorials/</a:t>
            </a:r>
            <a:r>
              <a:rPr lang="en-US" altLang="ko-KR" dirty="0" err="1"/>
              <a:t>kubernetes</a:t>
            </a:r>
            <a:r>
              <a:rPr lang="en-US" altLang="ko-KR" dirty="0"/>
              <a:t>/server1.js)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0ED19A-A31B-425D-B844-705BF11D8BED}"/>
              </a:ext>
            </a:extLst>
          </p:cNvPr>
          <p:cNvSpPr/>
          <p:nvPr/>
        </p:nvSpPr>
        <p:spPr>
          <a:xfrm>
            <a:off x="5334000" y="893119"/>
            <a:ext cx="6019800" cy="276999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altLang="ko-KR" sz="1200" dirty="0"/>
              <a:t>https://kubernetes.io/ko/docs/tutorials/kubernetes-basics/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A2E9B3-4362-47AA-B930-44DAD0B9B558}"/>
              </a:ext>
            </a:extLst>
          </p:cNvPr>
          <p:cNvSpPr txBox="1"/>
          <p:nvPr/>
        </p:nvSpPr>
        <p:spPr>
          <a:xfrm>
            <a:off x="1054249" y="1840829"/>
            <a:ext cx="1552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4)</a:t>
            </a:r>
            <a:r>
              <a:rPr lang="ko-KR" altLang="en-US" sz="1400" dirty="0"/>
              <a:t> </a:t>
            </a:r>
            <a:r>
              <a:rPr lang="en-US" altLang="ko-KR" sz="1400" dirty="0"/>
              <a:t>POD </a:t>
            </a:r>
            <a:r>
              <a:rPr lang="ko-KR" altLang="en-US" sz="1400" dirty="0"/>
              <a:t>생성하기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564B59-9133-4C75-8B4C-62428461B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263" y="2519529"/>
            <a:ext cx="8181975" cy="11811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B016F13-C646-40F4-886C-35421618CD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168"/>
          <a:stretch/>
        </p:blipFill>
        <p:spPr>
          <a:xfrm>
            <a:off x="2846786" y="4096488"/>
            <a:ext cx="6498427" cy="27615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6C70E8-6DDC-4213-91DE-5AAB23260835}"/>
              </a:ext>
            </a:extLst>
          </p:cNvPr>
          <p:cNvSpPr txBox="1"/>
          <p:nvPr/>
        </p:nvSpPr>
        <p:spPr>
          <a:xfrm>
            <a:off x="1830263" y="2145644"/>
            <a:ext cx="3324949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/>
              <a:t>kubectl</a:t>
            </a:r>
            <a:r>
              <a:rPr lang="ko-KR" altLang="en-US" sz="1400" dirty="0"/>
              <a:t> </a:t>
            </a:r>
            <a:r>
              <a:rPr lang="en-US" altLang="ko-KR" sz="1400" dirty="0"/>
              <a:t>run </a:t>
            </a:r>
            <a:r>
              <a:rPr lang="ko-KR" altLang="en-US" sz="1400" dirty="0"/>
              <a:t>명령으로 </a:t>
            </a:r>
            <a:r>
              <a:rPr lang="en-US" altLang="ko-KR" sz="1400" dirty="0"/>
              <a:t>POD</a:t>
            </a:r>
            <a:r>
              <a:rPr lang="ko-KR" altLang="en-US" sz="1400" dirty="0"/>
              <a:t>를 생성한다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605D68-A0CE-4F79-915D-10982E5BD574}"/>
              </a:ext>
            </a:extLst>
          </p:cNvPr>
          <p:cNvSpPr txBox="1"/>
          <p:nvPr/>
        </p:nvSpPr>
        <p:spPr>
          <a:xfrm>
            <a:off x="2846786" y="3718561"/>
            <a:ext cx="3919343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dashboard</a:t>
            </a:r>
            <a:r>
              <a:rPr lang="ko-KR" altLang="en-US" sz="1400" dirty="0"/>
              <a:t>에서 생성된 </a:t>
            </a:r>
            <a:r>
              <a:rPr lang="en-US" altLang="ko-KR" sz="1400" dirty="0"/>
              <a:t>POD</a:t>
            </a:r>
            <a:r>
              <a:rPr lang="ko-KR" altLang="en-US" sz="1400" dirty="0"/>
              <a:t>를 확인할 수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9605890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Kubernetes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간단한 예제 </a:t>
            </a:r>
            <a:r>
              <a:rPr lang="en-US" altLang="ko-KR" dirty="0"/>
              <a:t>- 1</a:t>
            </a:r>
            <a:r>
              <a:rPr lang="ko-KR" altLang="en-US" dirty="0"/>
              <a:t> </a:t>
            </a:r>
            <a:r>
              <a:rPr lang="en-US" altLang="ko-KR" dirty="0"/>
              <a:t>(tutorials/</a:t>
            </a:r>
            <a:r>
              <a:rPr lang="en-US" altLang="ko-KR" dirty="0" err="1"/>
              <a:t>kubernetes</a:t>
            </a:r>
            <a:r>
              <a:rPr lang="en-US" altLang="ko-KR" dirty="0"/>
              <a:t>/server1.js)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0ED19A-A31B-425D-B844-705BF11D8BED}"/>
              </a:ext>
            </a:extLst>
          </p:cNvPr>
          <p:cNvSpPr/>
          <p:nvPr/>
        </p:nvSpPr>
        <p:spPr>
          <a:xfrm>
            <a:off x="5334000" y="893119"/>
            <a:ext cx="6019800" cy="276999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altLang="ko-KR" sz="1200" dirty="0"/>
              <a:t>https://kubernetes.io/ko/docs/concepts/workloads/pods/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A2E9B3-4362-47AA-B930-44DAD0B9B558}"/>
              </a:ext>
            </a:extLst>
          </p:cNvPr>
          <p:cNvSpPr txBox="1"/>
          <p:nvPr/>
        </p:nvSpPr>
        <p:spPr>
          <a:xfrm>
            <a:off x="1054249" y="1840829"/>
            <a:ext cx="1552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4)</a:t>
            </a:r>
            <a:r>
              <a:rPr lang="ko-KR" altLang="en-US" sz="1400" dirty="0"/>
              <a:t> </a:t>
            </a:r>
            <a:r>
              <a:rPr lang="en-US" altLang="ko-KR" sz="1400" dirty="0"/>
              <a:t>POD </a:t>
            </a:r>
            <a:r>
              <a:rPr lang="ko-KR" altLang="en-US" sz="1400" dirty="0"/>
              <a:t>생성하기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C70E8-6DDC-4213-91DE-5AAB23260835}"/>
              </a:ext>
            </a:extLst>
          </p:cNvPr>
          <p:cNvSpPr txBox="1"/>
          <p:nvPr/>
        </p:nvSpPr>
        <p:spPr>
          <a:xfrm>
            <a:off x="1830263" y="2145644"/>
            <a:ext cx="7088800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/>
              <a:t>kubectl</a:t>
            </a:r>
            <a:r>
              <a:rPr lang="ko-KR" altLang="en-US" sz="1400" dirty="0"/>
              <a:t> </a:t>
            </a:r>
            <a:r>
              <a:rPr lang="en-US" altLang="ko-KR" sz="1400" dirty="0"/>
              <a:t>get pods, 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describe pod {POD</a:t>
            </a:r>
            <a:r>
              <a:rPr lang="ko-KR" altLang="en-US" sz="1400" dirty="0"/>
              <a:t> </a:t>
            </a:r>
            <a:r>
              <a:rPr lang="en-US" altLang="ko-KR" sz="1400" dirty="0"/>
              <a:t>Name}</a:t>
            </a:r>
            <a:r>
              <a:rPr lang="ko-KR" altLang="en-US" sz="1400" dirty="0"/>
              <a:t>으로 </a:t>
            </a:r>
            <a:r>
              <a:rPr lang="en-US" altLang="ko-KR" sz="1400" dirty="0"/>
              <a:t>pod </a:t>
            </a:r>
            <a:r>
              <a:rPr lang="ko-KR" altLang="en-US" sz="1400" dirty="0"/>
              <a:t>정보를 확인할 수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9AD898-9E19-436B-9752-272EA8389C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09"/>
          <a:stretch/>
        </p:blipFill>
        <p:spPr>
          <a:xfrm>
            <a:off x="1830263" y="2514601"/>
            <a:ext cx="8181975" cy="434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0297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Kubernetes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간단한 예제 </a:t>
            </a:r>
            <a:r>
              <a:rPr lang="en-US" altLang="ko-KR" dirty="0"/>
              <a:t>- 1</a:t>
            </a:r>
            <a:r>
              <a:rPr lang="ko-KR" altLang="en-US" dirty="0"/>
              <a:t> </a:t>
            </a:r>
            <a:r>
              <a:rPr lang="en-US" altLang="ko-KR" dirty="0"/>
              <a:t>(tutorials/</a:t>
            </a:r>
            <a:r>
              <a:rPr lang="en-US" altLang="ko-KR" dirty="0" err="1"/>
              <a:t>kubernetes</a:t>
            </a:r>
            <a:r>
              <a:rPr lang="en-US" altLang="ko-KR" dirty="0"/>
              <a:t>/server1.js)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0ED19A-A31B-425D-B844-705BF11D8BED}"/>
              </a:ext>
            </a:extLst>
          </p:cNvPr>
          <p:cNvSpPr/>
          <p:nvPr/>
        </p:nvSpPr>
        <p:spPr>
          <a:xfrm>
            <a:off x="5334000" y="893119"/>
            <a:ext cx="6019800" cy="276999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altLang="ko-KR" sz="1200" dirty="0"/>
              <a:t>https://kubernetes.io/ko/docs/concepts/services-networking/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A2E9B3-4362-47AA-B930-44DAD0B9B558}"/>
              </a:ext>
            </a:extLst>
          </p:cNvPr>
          <p:cNvSpPr txBox="1"/>
          <p:nvPr/>
        </p:nvSpPr>
        <p:spPr>
          <a:xfrm>
            <a:off x="1054249" y="1840829"/>
            <a:ext cx="3292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5)</a:t>
            </a:r>
            <a:r>
              <a:rPr lang="ko-KR" altLang="en-US" sz="1400" dirty="0"/>
              <a:t> 서비스를 생성해서 </a:t>
            </a:r>
            <a:r>
              <a:rPr lang="en-US" altLang="ko-KR" sz="1400" dirty="0"/>
              <a:t>POD</a:t>
            </a:r>
            <a:r>
              <a:rPr lang="ko-KR" altLang="en-US" sz="1400" dirty="0"/>
              <a:t>를 노출하기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C70E8-6DDC-4213-91DE-5AAB23260835}"/>
              </a:ext>
            </a:extLst>
          </p:cNvPr>
          <p:cNvSpPr txBox="1"/>
          <p:nvPr/>
        </p:nvSpPr>
        <p:spPr>
          <a:xfrm>
            <a:off x="1830263" y="2145644"/>
            <a:ext cx="8354018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/>
              <a:t>kubectl</a:t>
            </a:r>
            <a:r>
              <a:rPr lang="en-US" altLang="ko-KR" sz="1400" dirty="0"/>
              <a:t> expose pod hostname --type=</a:t>
            </a:r>
            <a:r>
              <a:rPr lang="en-US" altLang="ko-KR" sz="1400" dirty="0" err="1"/>
              <a:t>LoadBalancer</a:t>
            </a:r>
            <a:r>
              <a:rPr lang="en-US" altLang="ko-KR" sz="1400" dirty="0"/>
              <a:t> </a:t>
            </a:r>
            <a:r>
              <a:rPr lang="ko-KR" altLang="en-US" sz="1400" dirty="0"/>
              <a:t>명령으로 </a:t>
            </a:r>
            <a:r>
              <a:rPr lang="en-US" altLang="ko-KR" sz="1400" dirty="0"/>
              <a:t>pod</a:t>
            </a:r>
            <a:r>
              <a:rPr lang="ko-KR" altLang="en-US" sz="1400" dirty="0"/>
              <a:t>를</a:t>
            </a:r>
            <a:r>
              <a:rPr lang="en-US" altLang="ko-KR" sz="1400" dirty="0"/>
              <a:t> </a:t>
            </a:r>
            <a:r>
              <a:rPr lang="ko-KR" altLang="en-US" sz="1400" dirty="0"/>
              <a:t>노출시키는 </a:t>
            </a:r>
            <a:r>
              <a:rPr lang="en-US" altLang="ko-KR" sz="1400" dirty="0"/>
              <a:t>service</a:t>
            </a:r>
            <a:r>
              <a:rPr lang="ko-KR" altLang="en-US" sz="1400" dirty="0"/>
              <a:t>를 생성한다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/>
              <a:t>minikube</a:t>
            </a:r>
            <a:r>
              <a:rPr lang="en-US" altLang="ko-KR" sz="1400" dirty="0"/>
              <a:t> service hostname </a:t>
            </a:r>
            <a:r>
              <a:rPr lang="ko-KR" altLang="en-US" sz="1400" dirty="0"/>
              <a:t>명령으로 서비스 연결을 테스트할 수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CC5961-15A8-4E8D-A47F-58AC9A72C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263" y="2937397"/>
            <a:ext cx="8181975" cy="20859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80D4D36-0DEF-4E54-B225-5BD82DD7A0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896"/>
          <a:stretch/>
        </p:blipFill>
        <p:spPr>
          <a:xfrm>
            <a:off x="1830263" y="5501147"/>
            <a:ext cx="7905750" cy="134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2535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55401F8-0988-4133-8D69-50FB53B2F5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017"/>
          <a:stretch/>
        </p:blipFill>
        <p:spPr>
          <a:xfrm>
            <a:off x="1790700" y="3582610"/>
            <a:ext cx="10401300" cy="32753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Kubernetes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간단한 예제 </a:t>
            </a:r>
            <a:r>
              <a:rPr lang="en-US" altLang="ko-KR" dirty="0"/>
              <a:t>- 1</a:t>
            </a:r>
            <a:r>
              <a:rPr lang="ko-KR" altLang="en-US" dirty="0"/>
              <a:t> </a:t>
            </a:r>
            <a:r>
              <a:rPr lang="en-US" altLang="ko-KR" dirty="0"/>
              <a:t>(tutorials/</a:t>
            </a:r>
            <a:r>
              <a:rPr lang="en-US" altLang="ko-KR" dirty="0" err="1"/>
              <a:t>kubernetes</a:t>
            </a:r>
            <a:r>
              <a:rPr lang="en-US" altLang="ko-KR" dirty="0"/>
              <a:t>/server1.js)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0ED19A-A31B-425D-B844-705BF11D8BED}"/>
              </a:ext>
            </a:extLst>
          </p:cNvPr>
          <p:cNvSpPr/>
          <p:nvPr/>
        </p:nvSpPr>
        <p:spPr>
          <a:xfrm>
            <a:off x="5334000" y="893119"/>
            <a:ext cx="6019800" cy="276999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altLang="ko-KR" sz="1200" dirty="0"/>
              <a:t>https://kubernetes.io/ko/docs/concepts/services-networking/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A2E9B3-4362-47AA-B930-44DAD0B9B558}"/>
              </a:ext>
            </a:extLst>
          </p:cNvPr>
          <p:cNvSpPr txBox="1"/>
          <p:nvPr/>
        </p:nvSpPr>
        <p:spPr>
          <a:xfrm>
            <a:off x="1054249" y="1840829"/>
            <a:ext cx="3292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5)</a:t>
            </a:r>
            <a:r>
              <a:rPr lang="ko-KR" altLang="en-US" sz="1400" dirty="0"/>
              <a:t> 서비스를 생성해서 </a:t>
            </a:r>
            <a:r>
              <a:rPr lang="en-US" altLang="ko-KR" sz="1400" dirty="0"/>
              <a:t>POD</a:t>
            </a:r>
            <a:r>
              <a:rPr lang="ko-KR" altLang="en-US" sz="1400" dirty="0"/>
              <a:t>를 노출하기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C70E8-6DDC-4213-91DE-5AAB23260835}"/>
              </a:ext>
            </a:extLst>
          </p:cNvPr>
          <p:cNvSpPr txBox="1"/>
          <p:nvPr/>
        </p:nvSpPr>
        <p:spPr>
          <a:xfrm>
            <a:off x="1830263" y="2145644"/>
            <a:ext cx="8354018" cy="1343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/>
              <a:t>kubectl</a:t>
            </a:r>
            <a:r>
              <a:rPr lang="en-US" altLang="ko-KR" sz="1400" dirty="0"/>
              <a:t> expose pod hostname --type=</a:t>
            </a:r>
            <a:r>
              <a:rPr lang="en-US" altLang="ko-KR" sz="1400" dirty="0" err="1"/>
              <a:t>LoadBalancer</a:t>
            </a:r>
            <a:r>
              <a:rPr lang="en-US" altLang="ko-KR" sz="1400" dirty="0"/>
              <a:t> </a:t>
            </a:r>
            <a:r>
              <a:rPr lang="ko-KR" altLang="en-US" sz="1400" dirty="0"/>
              <a:t>명령으로 </a:t>
            </a:r>
            <a:r>
              <a:rPr lang="en-US" altLang="ko-KR" sz="1400" dirty="0"/>
              <a:t>pod</a:t>
            </a:r>
            <a:r>
              <a:rPr lang="ko-KR" altLang="en-US" sz="1400" dirty="0"/>
              <a:t>를</a:t>
            </a:r>
            <a:r>
              <a:rPr lang="en-US" altLang="ko-KR" sz="1400" dirty="0"/>
              <a:t> </a:t>
            </a:r>
            <a:r>
              <a:rPr lang="ko-KR" altLang="en-US" sz="1400" dirty="0"/>
              <a:t>노출시키는 </a:t>
            </a:r>
            <a:r>
              <a:rPr lang="en-US" altLang="ko-KR" sz="1400" dirty="0"/>
              <a:t>service</a:t>
            </a:r>
            <a:r>
              <a:rPr lang="ko-KR" altLang="en-US" sz="1400" dirty="0"/>
              <a:t>를 생성한다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/>
              <a:t>minikube</a:t>
            </a:r>
            <a:r>
              <a:rPr lang="en-US" altLang="ko-KR" sz="1400" dirty="0"/>
              <a:t> service hostname </a:t>
            </a:r>
            <a:r>
              <a:rPr lang="ko-KR" altLang="en-US" sz="1400" dirty="0"/>
              <a:t>명령으로 서비스 연결을 테스트할 수 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dashboard</a:t>
            </a:r>
            <a:r>
              <a:rPr lang="ko-KR" altLang="en-US" sz="1400" dirty="0"/>
              <a:t>에서 확인할 수 있습니다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9086731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Kubernetes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간단한 예제 </a:t>
            </a:r>
            <a:r>
              <a:rPr lang="en-US" altLang="ko-KR" dirty="0"/>
              <a:t>- 1</a:t>
            </a:r>
            <a:r>
              <a:rPr lang="ko-KR" altLang="en-US" dirty="0"/>
              <a:t> </a:t>
            </a:r>
            <a:r>
              <a:rPr lang="en-US" altLang="ko-KR" dirty="0"/>
              <a:t>(tutorials/</a:t>
            </a:r>
            <a:r>
              <a:rPr lang="en-US" altLang="ko-KR" dirty="0" err="1"/>
              <a:t>kubernetes</a:t>
            </a:r>
            <a:r>
              <a:rPr lang="en-US" altLang="ko-KR" dirty="0"/>
              <a:t>/server1.js)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0ED19A-A31B-425D-B844-705BF11D8BED}"/>
              </a:ext>
            </a:extLst>
          </p:cNvPr>
          <p:cNvSpPr/>
          <p:nvPr/>
        </p:nvSpPr>
        <p:spPr>
          <a:xfrm>
            <a:off x="5334000" y="893119"/>
            <a:ext cx="6019800" cy="276999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altLang="ko-KR" sz="1200" dirty="0"/>
              <a:t>https://kubernetes.io/ko/docs/concepts/services-networking/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A2E9B3-4362-47AA-B930-44DAD0B9B558}"/>
              </a:ext>
            </a:extLst>
          </p:cNvPr>
          <p:cNvSpPr txBox="1"/>
          <p:nvPr/>
        </p:nvSpPr>
        <p:spPr>
          <a:xfrm>
            <a:off x="1054249" y="1840829"/>
            <a:ext cx="3292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5)</a:t>
            </a:r>
            <a:r>
              <a:rPr lang="ko-KR" altLang="en-US" sz="1400" dirty="0"/>
              <a:t> 서비스를 생성해서 </a:t>
            </a:r>
            <a:r>
              <a:rPr lang="en-US" altLang="ko-KR" sz="1400" dirty="0"/>
              <a:t>POD</a:t>
            </a:r>
            <a:r>
              <a:rPr lang="ko-KR" altLang="en-US" sz="1400" dirty="0"/>
              <a:t>를 노출하기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C70E8-6DDC-4213-91DE-5AAB23260835}"/>
              </a:ext>
            </a:extLst>
          </p:cNvPr>
          <p:cNvSpPr txBox="1"/>
          <p:nvPr/>
        </p:nvSpPr>
        <p:spPr>
          <a:xfrm>
            <a:off x="1830263" y="2145644"/>
            <a:ext cx="8354018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/>
              <a:t>kubectl</a:t>
            </a:r>
            <a:r>
              <a:rPr lang="en-US" altLang="ko-KR" sz="1400" dirty="0"/>
              <a:t> expose pod hostname --type=</a:t>
            </a:r>
            <a:r>
              <a:rPr lang="en-US" altLang="ko-KR" sz="1400" dirty="0" err="1"/>
              <a:t>LoadBalancer</a:t>
            </a:r>
            <a:r>
              <a:rPr lang="en-US" altLang="ko-KR" sz="1400" dirty="0"/>
              <a:t> </a:t>
            </a:r>
            <a:r>
              <a:rPr lang="ko-KR" altLang="en-US" sz="1400" dirty="0"/>
              <a:t>명령으로 </a:t>
            </a:r>
            <a:r>
              <a:rPr lang="en-US" altLang="ko-KR" sz="1400" dirty="0"/>
              <a:t>pod</a:t>
            </a:r>
            <a:r>
              <a:rPr lang="ko-KR" altLang="en-US" sz="1400" dirty="0"/>
              <a:t>를</a:t>
            </a:r>
            <a:r>
              <a:rPr lang="en-US" altLang="ko-KR" sz="1400" dirty="0"/>
              <a:t> </a:t>
            </a:r>
            <a:r>
              <a:rPr lang="ko-KR" altLang="en-US" sz="1400" dirty="0"/>
              <a:t>노출시키는 </a:t>
            </a:r>
            <a:r>
              <a:rPr lang="en-US" altLang="ko-KR" sz="1400" dirty="0"/>
              <a:t>service</a:t>
            </a:r>
            <a:r>
              <a:rPr lang="ko-KR" altLang="en-US" sz="1400" dirty="0"/>
              <a:t>를 생성한다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/>
              <a:t>minikube</a:t>
            </a:r>
            <a:r>
              <a:rPr lang="en-US" altLang="ko-KR" sz="1400" dirty="0"/>
              <a:t> service hostname </a:t>
            </a:r>
            <a:r>
              <a:rPr lang="ko-KR" altLang="en-US" sz="1400" dirty="0"/>
              <a:t>명령으로 서비스 연결을 테스트할 수 있다</a:t>
            </a:r>
            <a:r>
              <a:rPr lang="en-US" altLang="ko-KR" sz="1400" dirty="0"/>
              <a:t>.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0E8D1E9-10EA-4EA0-8284-34BAFE0C4188}"/>
              </a:ext>
            </a:extLst>
          </p:cNvPr>
          <p:cNvGrpSpPr/>
          <p:nvPr/>
        </p:nvGrpSpPr>
        <p:grpSpPr>
          <a:xfrm>
            <a:off x="3044414" y="3351515"/>
            <a:ext cx="6583679" cy="2002704"/>
            <a:chOff x="2969110" y="3322327"/>
            <a:chExt cx="6583679" cy="2002704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055DC22-25A6-4AF7-A0CF-BB4981BA83A3}"/>
                </a:ext>
              </a:extLst>
            </p:cNvPr>
            <p:cNvSpPr/>
            <p:nvPr/>
          </p:nvSpPr>
          <p:spPr>
            <a:xfrm>
              <a:off x="2969110" y="3506993"/>
              <a:ext cx="6583679" cy="18180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E04AF3-FF5F-494B-BD5F-E839B706124E}"/>
                </a:ext>
              </a:extLst>
            </p:cNvPr>
            <p:cNvSpPr txBox="1"/>
            <p:nvPr/>
          </p:nvSpPr>
          <p:spPr>
            <a:xfrm>
              <a:off x="5684509" y="3322327"/>
              <a:ext cx="115288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Minikube</a:t>
              </a:r>
              <a:endParaRPr lang="ko-KR" altLang="en-US" dirty="0"/>
            </a:p>
          </p:txBody>
        </p:sp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A4E0D3C4-512B-49A9-932B-54E220D4AA56}"/>
              </a:ext>
            </a:extLst>
          </p:cNvPr>
          <p:cNvSpPr/>
          <p:nvPr/>
        </p:nvSpPr>
        <p:spPr>
          <a:xfrm>
            <a:off x="4741879" y="4113898"/>
            <a:ext cx="1925619" cy="6669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&lt;&lt;service&gt;&gt;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hostname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39F223-7FE7-439C-883A-DCE9500E1475}"/>
              </a:ext>
            </a:extLst>
          </p:cNvPr>
          <p:cNvSpPr/>
          <p:nvPr/>
        </p:nvSpPr>
        <p:spPr>
          <a:xfrm>
            <a:off x="7690380" y="3990185"/>
            <a:ext cx="1731981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&lt;&lt;POD&gt;&gt;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hostname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E18B1F1-CFBC-49D5-A8DC-04669A8C67E4}"/>
              </a:ext>
            </a:extLst>
          </p:cNvPr>
          <p:cNvCxnSpPr>
            <a:cxnSpLocks/>
            <a:stCxn id="10" idx="6"/>
            <a:endCxn id="11" idx="1"/>
          </p:cNvCxnSpPr>
          <p:nvPr/>
        </p:nvCxnSpPr>
        <p:spPr>
          <a:xfrm>
            <a:off x="6667498" y="4447385"/>
            <a:ext cx="10228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90E030F-29B3-40CC-95DB-BE19EE7A8819}"/>
              </a:ext>
            </a:extLst>
          </p:cNvPr>
          <p:cNvCxnSpPr>
            <a:cxnSpLocks/>
          </p:cNvCxnSpPr>
          <p:nvPr/>
        </p:nvCxnSpPr>
        <p:spPr>
          <a:xfrm>
            <a:off x="2011681" y="4447385"/>
            <a:ext cx="10327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A8AADE4-2A11-4891-A9F2-44B2170EE465}"/>
              </a:ext>
            </a:extLst>
          </p:cNvPr>
          <p:cNvCxnSpPr>
            <a:cxnSpLocks/>
          </p:cNvCxnSpPr>
          <p:nvPr/>
        </p:nvCxnSpPr>
        <p:spPr>
          <a:xfrm>
            <a:off x="3044415" y="4447385"/>
            <a:ext cx="16974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49F1500-AF52-419A-A2A1-FC21BAC82E12}"/>
              </a:ext>
            </a:extLst>
          </p:cNvPr>
          <p:cNvSpPr txBox="1"/>
          <p:nvPr/>
        </p:nvSpPr>
        <p:spPr>
          <a:xfrm>
            <a:off x="979468" y="4513943"/>
            <a:ext cx="2007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172.17.133.142</a:t>
            </a:r>
            <a:r>
              <a:rPr lang="en-US" altLang="ko-KR" sz="1400" dirty="0"/>
              <a:t>:30521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9DDEFC-B618-4A96-83F9-963832E4EB5B}"/>
              </a:ext>
            </a:extLst>
          </p:cNvPr>
          <p:cNvSpPr txBox="1"/>
          <p:nvPr/>
        </p:nvSpPr>
        <p:spPr>
          <a:xfrm>
            <a:off x="3148971" y="4128363"/>
            <a:ext cx="163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10.99.169.42:8080</a:t>
            </a:r>
            <a:endParaRPr lang="ko-KR" altLang="en-US" sz="14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41CD664-439E-4B4E-8091-2C6618228B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73" t="46270" b="26017"/>
          <a:stretch/>
        </p:blipFill>
        <p:spPr>
          <a:xfrm>
            <a:off x="3732904" y="5631124"/>
            <a:ext cx="8459096" cy="12268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E91E283-9FFF-4B8A-BD4B-691D023EC87E}"/>
              </a:ext>
            </a:extLst>
          </p:cNvPr>
          <p:cNvSpPr txBox="1"/>
          <p:nvPr/>
        </p:nvSpPr>
        <p:spPr>
          <a:xfrm>
            <a:off x="7068093" y="4124173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:8080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9996682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Kubernetes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간단한 예제 </a:t>
            </a:r>
            <a:r>
              <a:rPr lang="en-US" altLang="ko-KR" dirty="0"/>
              <a:t>- 1</a:t>
            </a:r>
            <a:r>
              <a:rPr lang="ko-KR" altLang="en-US" dirty="0"/>
              <a:t> </a:t>
            </a:r>
            <a:r>
              <a:rPr lang="en-US" altLang="ko-KR" dirty="0"/>
              <a:t>(tutorials/</a:t>
            </a:r>
            <a:r>
              <a:rPr lang="en-US" altLang="ko-KR" dirty="0" err="1"/>
              <a:t>kubernetes</a:t>
            </a:r>
            <a:r>
              <a:rPr lang="en-US" altLang="ko-KR" dirty="0"/>
              <a:t>/server1.js)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0ED19A-A31B-425D-B844-705BF11D8BED}"/>
              </a:ext>
            </a:extLst>
          </p:cNvPr>
          <p:cNvSpPr/>
          <p:nvPr/>
        </p:nvSpPr>
        <p:spPr>
          <a:xfrm>
            <a:off x="5334000" y="893119"/>
            <a:ext cx="6019800" cy="276999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altLang="ko-KR" sz="1200" dirty="0"/>
              <a:t>https://kubernetes.io/ko/docs/concepts/workloads/controllers/deployment/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A2E9B3-4362-47AA-B930-44DAD0B9B558}"/>
              </a:ext>
            </a:extLst>
          </p:cNvPr>
          <p:cNvSpPr txBox="1"/>
          <p:nvPr/>
        </p:nvSpPr>
        <p:spPr>
          <a:xfrm>
            <a:off x="1054249" y="1840829"/>
            <a:ext cx="2956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6)</a:t>
            </a:r>
            <a:r>
              <a:rPr lang="ko-KR" altLang="en-US" sz="1400" dirty="0"/>
              <a:t> </a:t>
            </a:r>
            <a:r>
              <a:rPr lang="en-US" altLang="ko-KR" sz="1400" dirty="0"/>
              <a:t>Deployment </a:t>
            </a:r>
            <a:r>
              <a:rPr lang="ko-KR" altLang="en-US" sz="1400" dirty="0"/>
              <a:t>컨트롤러 생성하기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C70E8-6DDC-4213-91DE-5AAB23260835}"/>
              </a:ext>
            </a:extLst>
          </p:cNvPr>
          <p:cNvSpPr txBox="1"/>
          <p:nvPr/>
        </p:nvSpPr>
        <p:spPr>
          <a:xfrm>
            <a:off x="1830263" y="2145644"/>
            <a:ext cx="8698984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/>
              <a:t>kubectl</a:t>
            </a:r>
            <a:r>
              <a:rPr lang="en-US" altLang="ko-KR" sz="1400" dirty="0"/>
              <a:t> create deployment hostname --image=hostname:v1 </a:t>
            </a:r>
            <a:r>
              <a:rPr lang="ko-KR" altLang="en-US" sz="1400" dirty="0"/>
              <a:t>명령으로 </a:t>
            </a:r>
            <a:r>
              <a:rPr lang="en-US" altLang="ko-KR" sz="1400" dirty="0"/>
              <a:t>deployment </a:t>
            </a:r>
            <a:r>
              <a:rPr lang="ko-KR" altLang="en-US" sz="1400" dirty="0"/>
              <a:t>컨트롤러를 생성한다</a:t>
            </a:r>
            <a:r>
              <a:rPr lang="en-US" altLang="ko-KR" sz="1400" dirty="0"/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DC09A1-557B-4DC1-AC39-8424254A3CC5}"/>
              </a:ext>
            </a:extLst>
          </p:cNvPr>
          <p:cNvSpPr txBox="1"/>
          <p:nvPr/>
        </p:nvSpPr>
        <p:spPr>
          <a:xfrm>
            <a:off x="5699993" y="1821409"/>
            <a:ext cx="6114174" cy="313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 err="1"/>
              <a:t>kubectl</a:t>
            </a:r>
            <a:r>
              <a:rPr lang="en-US" altLang="ko-KR" sz="1100" dirty="0"/>
              <a:t> delete</a:t>
            </a:r>
            <a:r>
              <a:rPr lang="ko-KR" altLang="en-US" sz="1100" dirty="0"/>
              <a:t> </a:t>
            </a:r>
            <a:r>
              <a:rPr lang="en-US" altLang="ko-KR" sz="1100" dirty="0" err="1"/>
              <a:t>pods,services</a:t>
            </a:r>
            <a:r>
              <a:rPr lang="en-US" altLang="ko-KR" sz="1100" dirty="0"/>
              <a:t> --all </a:t>
            </a:r>
            <a:r>
              <a:rPr lang="ko-KR" altLang="en-US" sz="1100" dirty="0"/>
              <a:t>명령으로 생성된 </a:t>
            </a:r>
            <a:r>
              <a:rPr lang="en-US" altLang="ko-KR" sz="1100" dirty="0"/>
              <a:t>POD</a:t>
            </a:r>
            <a:r>
              <a:rPr lang="ko-KR" altLang="en-US" sz="1100" dirty="0"/>
              <a:t>와 서비스를 모두 제거할 수 있습니다</a:t>
            </a:r>
            <a:r>
              <a:rPr lang="en-US" altLang="ko-KR" sz="1100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387CD2-44E1-4B25-8705-14DD6DFF2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263" y="2600487"/>
            <a:ext cx="8181975" cy="1143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83B9374-8816-4418-A430-81A6A89AD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186" y="2998591"/>
            <a:ext cx="5993282" cy="385941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5650713-9FDC-4409-9B93-E5A42124EC48}"/>
              </a:ext>
            </a:extLst>
          </p:cNvPr>
          <p:cNvSpPr txBox="1"/>
          <p:nvPr/>
        </p:nvSpPr>
        <p:spPr>
          <a:xfrm>
            <a:off x="1457435" y="4130730"/>
            <a:ext cx="4756751" cy="2312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dashboard</a:t>
            </a:r>
            <a:r>
              <a:rPr lang="ko-KR" altLang="en-US" sz="1400" dirty="0"/>
              <a:t>에서 </a:t>
            </a:r>
            <a:r>
              <a:rPr lang="en-US" altLang="ko-KR" sz="1400" dirty="0"/>
              <a:t>deployment, pod, replica set</a:t>
            </a:r>
            <a:r>
              <a:rPr lang="ko-KR" altLang="en-US" sz="1400" dirty="0"/>
              <a:t>이 생성됨을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확인할 수 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Deployment</a:t>
            </a:r>
            <a:r>
              <a:rPr lang="ko-KR" altLang="en-US" sz="1400" dirty="0"/>
              <a:t>는 </a:t>
            </a:r>
            <a:r>
              <a:rPr lang="en-US" altLang="ko-KR" sz="1400" dirty="0"/>
              <a:t>POD</a:t>
            </a:r>
            <a:r>
              <a:rPr lang="ko-KR" altLang="en-US" sz="1400" dirty="0"/>
              <a:t>와 </a:t>
            </a:r>
            <a:r>
              <a:rPr lang="en-US" altLang="ko-KR" sz="1400" dirty="0"/>
              <a:t>replica set</a:t>
            </a:r>
            <a:r>
              <a:rPr lang="ko-KR" altLang="en-US" sz="1400" dirty="0"/>
              <a:t>을 관리한다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Replica set</a:t>
            </a:r>
            <a:r>
              <a:rPr lang="ko-KR" altLang="en-US" sz="1400" dirty="0"/>
              <a:t>은 </a:t>
            </a:r>
            <a:r>
              <a:rPr lang="en-US" altLang="ko-KR" sz="1400" dirty="0"/>
              <a:t>POD</a:t>
            </a:r>
            <a:r>
              <a:rPr lang="ko-KR" altLang="en-US" sz="1400" dirty="0"/>
              <a:t>의 복제를 관리한다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Deployment </a:t>
            </a:r>
            <a:r>
              <a:rPr lang="ko-KR" altLang="en-US" sz="1400" dirty="0"/>
              <a:t>또는 </a:t>
            </a:r>
            <a:r>
              <a:rPr lang="en-US" altLang="ko-KR" sz="1400" dirty="0"/>
              <a:t>replica set</a:t>
            </a:r>
            <a:r>
              <a:rPr lang="ko-KR" altLang="en-US" sz="1400" dirty="0"/>
              <a:t>에서 </a:t>
            </a:r>
            <a:r>
              <a:rPr lang="en-US" altLang="ko-KR" sz="1400" dirty="0"/>
              <a:t>scale</a:t>
            </a:r>
            <a:r>
              <a:rPr lang="ko-KR" altLang="en-US" sz="1400" dirty="0"/>
              <a:t>을 변경해 보면</a:t>
            </a:r>
            <a:r>
              <a:rPr lang="en-US" altLang="ko-KR" sz="1400" dirty="0"/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POD </a:t>
            </a:r>
            <a:r>
              <a:rPr lang="ko-KR" altLang="en-US" sz="1400" dirty="0"/>
              <a:t>개수가 조정됨을 알 수 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6042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E2D7D-FC35-4A46-B4AD-FE0988B1F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Google Maps API </a:t>
            </a:r>
            <a:r>
              <a:rPr lang="ko-KR" altLang="en-US" dirty="0"/>
              <a:t>가이드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8082EA-0BA2-4034-826F-14E382964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Google Maps Data Layer(tutorials/google-maps/index6.html)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A7E7CF-D55E-4147-8803-85AA1CC64425}"/>
              </a:ext>
            </a:extLst>
          </p:cNvPr>
          <p:cNvSpPr/>
          <p:nvPr/>
        </p:nvSpPr>
        <p:spPr>
          <a:xfrm>
            <a:off x="1236518" y="1911926"/>
            <a:ext cx="10117282" cy="45809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&lt;script&gt;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function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initMap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var map = new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google.maps.Map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document.getElementById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('map'), { center: {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lng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126.9706673,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lat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37.5547787 },  zoom: 15 });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//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GeoJSON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format data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var geodata = {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"type": "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FeatureCollection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",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"features": [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{ "type": "Feature", "geometry": { "type": "Point", "coordinates": [ 126.97081750370484, 37.55506788676746 ] },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                     "properties": { "name": "</a:t>
            </a:r>
            <a:r>
              <a:rPr lang="ko-KR" altLang="en-US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서울역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 } },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{ "type": "Feature", "geometry": { "type": "Point", "coordinates": [ 126.97714751697998, 37.56547786297515 ] },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                     "properties": { "name": "</a:t>
            </a:r>
            <a:r>
              <a:rPr lang="ko-KR" altLang="en-US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시청역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 } },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{ "type": "Feature", "geometry": { "type": "Point", "coordinates": [ 126.98303263797399, 37.57004847771681 ] },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                     "properties": { "name": "</a:t>
            </a:r>
            <a:r>
              <a:rPr lang="ko-KR" altLang="en-US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종각역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 } },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]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};</a:t>
            </a:r>
          </a:p>
          <a:p>
            <a:endParaRPr lang="en-US" altLang="ko-KR" sz="1200" b="1" dirty="0">
              <a:solidFill>
                <a:srgbClr val="FF000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map.data.addGeoJson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(geodata);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2769702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Kubernetes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간단한 예제 </a:t>
            </a:r>
            <a:r>
              <a:rPr lang="en-US" altLang="ko-KR" dirty="0"/>
              <a:t>- 1</a:t>
            </a:r>
            <a:r>
              <a:rPr lang="ko-KR" altLang="en-US" dirty="0"/>
              <a:t> </a:t>
            </a:r>
            <a:r>
              <a:rPr lang="en-US" altLang="ko-KR" dirty="0"/>
              <a:t>(tutorials/</a:t>
            </a:r>
            <a:r>
              <a:rPr lang="en-US" altLang="ko-KR" dirty="0" err="1"/>
              <a:t>kubernetes</a:t>
            </a:r>
            <a:r>
              <a:rPr lang="en-US" altLang="ko-KR" dirty="0"/>
              <a:t>/server1.js)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0ED19A-A31B-425D-B844-705BF11D8BED}"/>
              </a:ext>
            </a:extLst>
          </p:cNvPr>
          <p:cNvSpPr/>
          <p:nvPr/>
        </p:nvSpPr>
        <p:spPr>
          <a:xfrm>
            <a:off x="5334000" y="893119"/>
            <a:ext cx="6019800" cy="276999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altLang="ko-KR" sz="1200" dirty="0"/>
              <a:t>https://kubernetes.io/ko/docs/concepts/services-networking/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A2E9B3-4362-47AA-B930-44DAD0B9B558}"/>
              </a:ext>
            </a:extLst>
          </p:cNvPr>
          <p:cNvSpPr txBox="1"/>
          <p:nvPr/>
        </p:nvSpPr>
        <p:spPr>
          <a:xfrm>
            <a:off x="1054249" y="1840829"/>
            <a:ext cx="3895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7)</a:t>
            </a:r>
            <a:r>
              <a:rPr lang="ko-KR" altLang="en-US" sz="1400" dirty="0"/>
              <a:t> 서비스를 생성해서 </a:t>
            </a:r>
            <a:r>
              <a:rPr lang="en-US" altLang="ko-KR" sz="1400" dirty="0"/>
              <a:t>deployment</a:t>
            </a:r>
            <a:r>
              <a:rPr lang="ko-KR" altLang="en-US" sz="1400" dirty="0"/>
              <a:t>를 노출하기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C70E8-6DDC-4213-91DE-5AAB23260835}"/>
              </a:ext>
            </a:extLst>
          </p:cNvPr>
          <p:cNvSpPr txBox="1"/>
          <p:nvPr/>
        </p:nvSpPr>
        <p:spPr>
          <a:xfrm>
            <a:off x="1830263" y="2145644"/>
            <a:ext cx="8802090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/>
              <a:t>kubectl</a:t>
            </a:r>
            <a:r>
              <a:rPr lang="en-US" altLang="ko-KR" sz="1400" dirty="0"/>
              <a:t> expose deployment hostname --port=8080 --type=</a:t>
            </a:r>
            <a:r>
              <a:rPr lang="en-US" altLang="ko-KR" sz="1400" dirty="0" err="1"/>
              <a:t>LoadBalancer</a:t>
            </a:r>
            <a:r>
              <a:rPr lang="en-US" altLang="ko-KR" sz="1400" dirty="0"/>
              <a:t> </a:t>
            </a:r>
            <a:r>
              <a:rPr lang="ko-KR" altLang="en-US" sz="1400" dirty="0"/>
              <a:t>명령으로 </a:t>
            </a:r>
            <a:r>
              <a:rPr lang="en-US" altLang="ko-KR" sz="1400" dirty="0"/>
              <a:t>service</a:t>
            </a:r>
            <a:r>
              <a:rPr lang="ko-KR" altLang="en-US" sz="1400" dirty="0"/>
              <a:t>를 생성한다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/>
              <a:t>minikube</a:t>
            </a:r>
            <a:r>
              <a:rPr lang="en-US" altLang="ko-KR" sz="1400" dirty="0"/>
              <a:t> service hostname </a:t>
            </a:r>
            <a:r>
              <a:rPr lang="ko-KR" altLang="en-US" sz="1400" dirty="0"/>
              <a:t>명령으로 서비스 연결을 테스트할 수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78CC98-19D1-499E-B710-1FFC72216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2998577"/>
            <a:ext cx="8181975" cy="22383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9BADC59-29DE-4D58-845C-3056FDC1B0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350"/>
          <a:stretch/>
        </p:blipFill>
        <p:spPr>
          <a:xfrm>
            <a:off x="2347911" y="5465725"/>
            <a:ext cx="7496175" cy="139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6771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Kubernetes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간단한 예제 </a:t>
            </a:r>
            <a:r>
              <a:rPr lang="en-US" altLang="ko-KR" dirty="0"/>
              <a:t>- 1</a:t>
            </a:r>
            <a:r>
              <a:rPr lang="ko-KR" altLang="en-US" dirty="0"/>
              <a:t> </a:t>
            </a:r>
            <a:r>
              <a:rPr lang="en-US" altLang="ko-KR" dirty="0"/>
              <a:t>(tutorials/</a:t>
            </a:r>
            <a:r>
              <a:rPr lang="en-US" altLang="ko-KR" dirty="0" err="1"/>
              <a:t>kubernetes</a:t>
            </a:r>
            <a:r>
              <a:rPr lang="en-US" altLang="ko-KR" dirty="0"/>
              <a:t>/server1.js)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0ED19A-A31B-425D-B844-705BF11D8BED}"/>
              </a:ext>
            </a:extLst>
          </p:cNvPr>
          <p:cNvSpPr/>
          <p:nvPr/>
        </p:nvSpPr>
        <p:spPr>
          <a:xfrm>
            <a:off x="5334000" y="893119"/>
            <a:ext cx="6019800" cy="276999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altLang="ko-KR" sz="1200" dirty="0"/>
              <a:t>https://kubernetes.io/ko/docs/concepts/services-networking/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A2E9B3-4362-47AA-B930-44DAD0B9B558}"/>
              </a:ext>
            </a:extLst>
          </p:cNvPr>
          <p:cNvSpPr txBox="1"/>
          <p:nvPr/>
        </p:nvSpPr>
        <p:spPr>
          <a:xfrm>
            <a:off x="1054249" y="1840829"/>
            <a:ext cx="3895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7)</a:t>
            </a:r>
            <a:r>
              <a:rPr lang="ko-KR" altLang="en-US" sz="1400" dirty="0"/>
              <a:t> 서비스를 생성해서 </a:t>
            </a:r>
            <a:r>
              <a:rPr lang="en-US" altLang="ko-KR" sz="1400" dirty="0"/>
              <a:t>deployment</a:t>
            </a:r>
            <a:r>
              <a:rPr lang="ko-KR" altLang="en-US" sz="1400" dirty="0"/>
              <a:t>를 노출하기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C70E8-6DDC-4213-91DE-5AAB23260835}"/>
              </a:ext>
            </a:extLst>
          </p:cNvPr>
          <p:cNvSpPr txBox="1"/>
          <p:nvPr/>
        </p:nvSpPr>
        <p:spPr>
          <a:xfrm>
            <a:off x="1830263" y="2145644"/>
            <a:ext cx="8802090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/>
              <a:t>kubectl</a:t>
            </a:r>
            <a:r>
              <a:rPr lang="en-US" altLang="ko-KR" sz="1400" dirty="0"/>
              <a:t> expose deployment hostname --port=8080 --type=</a:t>
            </a:r>
            <a:r>
              <a:rPr lang="en-US" altLang="ko-KR" sz="1400" dirty="0" err="1"/>
              <a:t>LoadBalancer</a:t>
            </a:r>
            <a:r>
              <a:rPr lang="en-US" altLang="ko-KR" sz="1400" dirty="0"/>
              <a:t> </a:t>
            </a:r>
            <a:r>
              <a:rPr lang="ko-KR" altLang="en-US" sz="1400" dirty="0"/>
              <a:t>명령으로 </a:t>
            </a:r>
            <a:r>
              <a:rPr lang="en-US" altLang="ko-KR" sz="1400" dirty="0"/>
              <a:t>service</a:t>
            </a:r>
            <a:r>
              <a:rPr lang="ko-KR" altLang="en-US" sz="1400" dirty="0"/>
              <a:t>를 생성한다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/>
              <a:t>minikube</a:t>
            </a:r>
            <a:r>
              <a:rPr lang="en-US" altLang="ko-KR" sz="1400" dirty="0"/>
              <a:t> service hostname </a:t>
            </a:r>
            <a:r>
              <a:rPr lang="ko-KR" altLang="en-US" sz="1400" dirty="0"/>
              <a:t>명령으로 서비스 연결을 테스트할 수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8D68D55-E3B1-4191-B3D2-A8D508D64DBC}"/>
              </a:ext>
            </a:extLst>
          </p:cNvPr>
          <p:cNvGrpSpPr/>
          <p:nvPr/>
        </p:nvGrpSpPr>
        <p:grpSpPr>
          <a:xfrm>
            <a:off x="2903146" y="2937397"/>
            <a:ext cx="8309386" cy="3893709"/>
            <a:chOff x="2969110" y="3322327"/>
            <a:chExt cx="8309386" cy="389370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A652AF7-155A-45ED-993D-68176EA4D5CF}"/>
                </a:ext>
              </a:extLst>
            </p:cNvPr>
            <p:cNvSpPr/>
            <p:nvPr/>
          </p:nvSpPr>
          <p:spPr>
            <a:xfrm>
              <a:off x="2969110" y="3506992"/>
              <a:ext cx="8309386" cy="37090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D8B3D0-9E2F-48A1-82DE-D6074E5F160D}"/>
                </a:ext>
              </a:extLst>
            </p:cNvPr>
            <p:cNvSpPr txBox="1"/>
            <p:nvPr/>
          </p:nvSpPr>
          <p:spPr>
            <a:xfrm>
              <a:off x="5684509" y="3322327"/>
              <a:ext cx="115288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Minikube</a:t>
              </a:r>
              <a:endParaRPr lang="ko-KR" altLang="en-US" dirty="0"/>
            </a:p>
          </p:txBody>
        </p:sp>
      </p:grpSp>
      <p:sp>
        <p:nvSpPr>
          <p:cNvPr id="13" name="타원 12">
            <a:extLst>
              <a:ext uri="{FF2B5EF4-FFF2-40B4-BE49-F238E27FC236}">
                <a16:creationId xmlns:a16="http://schemas.microsoft.com/office/drawing/2014/main" id="{4403B528-0AEE-4B2C-B855-F30AB57AB8AF}"/>
              </a:ext>
            </a:extLst>
          </p:cNvPr>
          <p:cNvSpPr/>
          <p:nvPr/>
        </p:nvSpPr>
        <p:spPr>
          <a:xfrm>
            <a:off x="4600611" y="3699780"/>
            <a:ext cx="1925619" cy="66697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&lt;&lt;service&gt;&gt;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hostname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6DEC6D-C8E7-471A-9501-E83AD7F4732F}"/>
              </a:ext>
            </a:extLst>
          </p:cNvPr>
          <p:cNvSpPr/>
          <p:nvPr/>
        </p:nvSpPr>
        <p:spPr>
          <a:xfrm>
            <a:off x="7549112" y="3576067"/>
            <a:ext cx="3368481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&lt;&lt;POD&gt;&gt;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hostname-748d5d5d49-9pkfc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E9DD39E-C391-4F62-A936-15A5A35691B1}"/>
              </a:ext>
            </a:extLst>
          </p:cNvPr>
          <p:cNvCxnSpPr>
            <a:cxnSpLocks/>
            <a:stCxn id="13" idx="6"/>
            <a:endCxn id="15" idx="1"/>
          </p:cNvCxnSpPr>
          <p:nvPr/>
        </p:nvCxnSpPr>
        <p:spPr>
          <a:xfrm>
            <a:off x="6526230" y="4033267"/>
            <a:ext cx="10228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A965ED7-7173-4F99-BD43-40F1CC8D3821}"/>
              </a:ext>
            </a:extLst>
          </p:cNvPr>
          <p:cNvCxnSpPr>
            <a:cxnSpLocks/>
          </p:cNvCxnSpPr>
          <p:nvPr/>
        </p:nvCxnSpPr>
        <p:spPr>
          <a:xfrm>
            <a:off x="1870413" y="4033267"/>
            <a:ext cx="10327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9BD0586-5FF5-49EC-B83F-F29CA0FAC579}"/>
              </a:ext>
            </a:extLst>
          </p:cNvPr>
          <p:cNvCxnSpPr>
            <a:cxnSpLocks/>
          </p:cNvCxnSpPr>
          <p:nvPr/>
        </p:nvCxnSpPr>
        <p:spPr>
          <a:xfrm>
            <a:off x="2903147" y="4033267"/>
            <a:ext cx="16974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7B34915-7EF6-4B52-B865-66555FC2BE70}"/>
              </a:ext>
            </a:extLst>
          </p:cNvPr>
          <p:cNvSpPr txBox="1"/>
          <p:nvPr/>
        </p:nvSpPr>
        <p:spPr>
          <a:xfrm>
            <a:off x="838200" y="4099825"/>
            <a:ext cx="2007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172.17.133.142</a:t>
            </a:r>
            <a:r>
              <a:rPr lang="en-US" altLang="ko-KR" sz="1400" dirty="0"/>
              <a:t>:30152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D42D8F-4D51-4D19-9428-753C00AAEE01}"/>
              </a:ext>
            </a:extLst>
          </p:cNvPr>
          <p:cNvSpPr txBox="1"/>
          <p:nvPr/>
        </p:nvSpPr>
        <p:spPr>
          <a:xfrm>
            <a:off x="3007703" y="3714245"/>
            <a:ext cx="163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10.99.169.42:8080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8AA42-2874-4A4C-AD97-C969458D659D}"/>
              </a:ext>
            </a:extLst>
          </p:cNvPr>
          <p:cNvSpPr txBox="1"/>
          <p:nvPr/>
        </p:nvSpPr>
        <p:spPr>
          <a:xfrm>
            <a:off x="6926825" y="3710055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:8080</a:t>
            </a:r>
            <a:endParaRPr lang="ko-KR" altLang="en-US" sz="14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664527B-C803-420F-B45B-5D1CFE3747D6}"/>
              </a:ext>
            </a:extLst>
          </p:cNvPr>
          <p:cNvSpPr/>
          <p:nvPr/>
        </p:nvSpPr>
        <p:spPr>
          <a:xfrm>
            <a:off x="7549111" y="4675132"/>
            <a:ext cx="3368481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&lt;&lt;POD&gt;&gt;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hostname-748d5d5d49-2tdvp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55549A-3D3A-44C1-BC6B-798829D0B726}"/>
              </a:ext>
            </a:extLst>
          </p:cNvPr>
          <p:cNvSpPr/>
          <p:nvPr/>
        </p:nvSpPr>
        <p:spPr>
          <a:xfrm>
            <a:off x="7549110" y="5774197"/>
            <a:ext cx="3368481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&lt;&lt;POD&gt;&gt;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hostname-748d5d5d49-bzzjn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F45DF924-14B3-43F4-91F7-5DA0F602E170}"/>
              </a:ext>
            </a:extLst>
          </p:cNvPr>
          <p:cNvCxnSpPr>
            <a:stCxn id="13" idx="6"/>
            <a:endCxn id="22" idx="1"/>
          </p:cNvCxnSpPr>
          <p:nvPr/>
        </p:nvCxnSpPr>
        <p:spPr>
          <a:xfrm>
            <a:off x="6526230" y="4033267"/>
            <a:ext cx="1022881" cy="109906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7AAC5E3C-665D-472B-AC8B-BAE7F210A9BC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6526230" y="4033267"/>
            <a:ext cx="1022880" cy="219813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501491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Kubernetes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간단한 예제 </a:t>
            </a:r>
            <a:r>
              <a:rPr lang="en-US" altLang="ko-KR" dirty="0"/>
              <a:t>- 2</a:t>
            </a:r>
            <a:r>
              <a:rPr lang="ko-KR" altLang="en-US" dirty="0"/>
              <a:t> </a:t>
            </a:r>
            <a:r>
              <a:rPr lang="en-US" altLang="ko-KR" dirty="0"/>
              <a:t>(tutorials/</a:t>
            </a:r>
            <a:r>
              <a:rPr lang="en-US" altLang="ko-KR" dirty="0" err="1"/>
              <a:t>kubernetes</a:t>
            </a:r>
            <a:r>
              <a:rPr lang="en-US" altLang="ko-KR" dirty="0"/>
              <a:t>/server2.js)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0ED19A-A31B-425D-B844-705BF11D8BED}"/>
              </a:ext>
            </a:extLst>
          </p:cNvPr>
          <p:cNvSpPr/>
          <p:nvPr/>
        </p:nvSpPr>
        <p:spPr>
          <a:xfrm>
            <a:off x="5334000" y="893119"/>
            <a:ext cx="6019800" cy="276999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altLang="ko-KR" sz="1200" dirty="0"/>
              <a:t>https://kubernetes.io/ko/docs/tutorials/kubernetes-basics/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A2E9B3-4362-47AA-B930-44DAD0B9B558}"/>
              </a:ext>
            </a:extLst>
          </p:cNvPr>
          <p:cNvSpPr txBox="1"/>
          <p:nvPr/>
        </p:nvSpPr>
        <p:spPr>
          <a:xfrm>
            <a:off x="1054249" y="1840829"/>
            <a:ext cx="30267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</a:t>
            </a:r>
            <a:r>
              <a:rPr lang="ko-KR" altLang="en-US" sz="1400" dirty="0"/>
              <a:t> 방문할</a:t>
            </a:r>
            <a:r>
              <a:rPr lang="en-US" altLang="ko-KR" sz="1400" dirty="0"/>
              <a:t> </a:t>
            </a:r>
            <a:r>
              <a:rPr lang="ko-KR" altLang="en-US" sz="1400" dirty="0"/>
              <a:t>때마다 </a:t>
            </a:r>
            <a:r>
              <a:rPr lang="en-US" altLang="ko-KR" sz="1400" dirty="0"/>
              <a:t>count</a:t>
            </a:r>
            <a:r>
              <a:rPr lang="ko-KR" altLang="en-US" sz="1400" dirty="0"/>
              <a:t>를 증가시킴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E66EB7-2BBC-48F9-9AF4-3C257523B881}"/>
              </a:ext>
            </a:extLst>
          </p:cNvPr>
          <p:cNvSpPr txBox="1"/>
          <p:nvPr/>
        </p:nvSpPr>
        <p:spPr>
          <a:xfrm>
            <a:off x="1343472" y="2240152"/>
            <a:ext cx="4752528" cy="42527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var count = 0;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var http = require('http');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http.createServer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(function(request, response) {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count = count + 1;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response.writeHead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(200);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response.end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count.toString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}).listen(8080);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94399E3-F6B8-45AE-8F6B-26E0F51F2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493" y="2148606"/>
            <a:ext cx="4365356" cy="16985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603E6B5-DAB8-4F54-9842-684B556A1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682" y="3306354"/>
            <a:ext cx="4365356" cy="357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867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Kubernetes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간단한 예제 </a:t>
            </a:r>
            <a:r>
              <a:rPr lang="en-US" altLang="ko-KR" dirty="0"/>
              <a:t>- 2</a:t>
            </a:r>
            <a:r>
              <a:rPr lang="ko-KR" altLang="en-US" dirty="0"/>
              <a:t> </a:t>
            </a:r>
            <a:r>
              <a:rPr lang="en-US" altLang="ko-KR" dirty="0"/>
              <a:t>(tutorials/</a:t>
            </a:r>
            <a:r>
              <a:rPr lang="en-US" altLang="ko-KR" dirty="0" err="1"/>
              <a:t>kubernetes</a:t>
            </a:r>
            <a:r>
              <a:rPr lang="en-US" altLang="ko-KR" dirty="0"/>
              <a:t>/server2.js)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0ED19A-A31B-425D-B844-705BF11D8BED}"/>
              </a:ext>
            </a:extLst>
          </p:cNvPr>
          <p:cNvSpPr/>
          <p:nvPr/>
        </p:nvSpPr>
        <p:spPr>
          <a:xfrm>
            <a:off x="5334000" y="893119"/>
            <a:ext cx="6019800" cy="276999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altLang="ko-KR" sz="1200" dirty="0"/>
              <a:t>https://kubernetes.io/ko/docs/tutorials/kubernetes-basics/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A2E9B3-4362-47AA-B930-44DAD0B9B558}"/>
              </a:ext>
            </a:extLst>
          </p:cNvPr>
          <p:cNvSpPr txBox="1"/>
          <p:nvPr/>
        </p:nvSpPr>
        <p:spPr>
          <a:xfrm>
            <a:off x="1054249" y="1840829"/>
            <a:ext cx="4738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2)</a:t>
            </a:r>
            <a:r>
              <a:rPr lang="ko-KR" altLang="en-US" sz="1400" dirty="0"/>
              <a:t> 방문할</a:t>
            </a:r>
            <a:r>
              <a:rPr lang="en-US" altLang="ko-KR" sz="1400" dirty="0"/>
              <a:t> </a:t>
            </a:r>
            <a:r>
              <a:rPr lang="ko-KR" altLang="en-US" sz="1400" dirty="0"/>
              <a:t>때마다 </a:t>
            </a:r>
            <a:r>
              <a:rPr lang="en-US" altLang="ko-KR" sz="1400" dirty="0"/>
              <a:t>count</a:t>
            </a:r>
            <a:r>
              <a:rPr lang="ko-KR" altLang="en-US" sz="1400" dirty="0"/>
              <a:t>를 증가시킴 </a:t>
            </a:r>
            <a:r>
              <a:rPr lang="en-US" altLang="ko-KR" sz="1400" dirty="0"/>
              <a:t>– count.txt</a:t>
            </a:r>
            <a:r>
              <a:rPr lang="ko-KR" altLang="en-US" sz="1400" dirty="0"/>
              <a:t>에 저장함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E66EB7-2BBC-48F9-9AF4-3C257523B881}"/>
              </a:ext>
            </a:extLst>
          </p:cNvPr>
          <p:cNvSpPr txBox="1"/>
          <p:nvPr/>
        </p:nvSpPr>
        <p:spPr>
          <a:xfrm>
            <a:off x="1343472" y="2240152"/>
            <a:ext cx="4752528" cy="42527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var count = 0;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var fs = require('fs');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fs.readFile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('./count.txt', 'utf8', function(err, data){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if ( !err ) count = 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parseInt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(data);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});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var http = require('http');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http.createServer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(function(request, response) {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count = count + 1;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fs.writeFileSync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('./count.txt', count);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response.writeHead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(200);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response.end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count.toString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}).listen(8080);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94399E3-F6B8-45AE-8F6B-26E0F51F2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493" y="2148606"/>
            <a:ext cx="4365356" cy="16985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603E6B5-DAB8-4F54-9842-684B556A1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682" y="3306354"/>
            <a:ext cx="4365356" cy="357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2600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Kubernetes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간단한 예제 </a:t>
            </a:r>
            <a:r>
              <a:rPr lang="en-US" altLang="ko-KR" dirty="0"/>
              <a:t>- 2</a:t>
            </a:r>
            <a:r>
              <a:rPr lang="ko-KR" altLang="en-US" dirty="0"/>
              <a:t> </a:t>
            </a:r>
            <a:r>
              <a:rPr lang="en-US" altLang="ko-KR" dirty="0"/>
              <a:t>(tutorials/</a:t>
            </a:r>
            <a:r>
              <a:rPr lang="en-US" altLang="ko-KR" dirty="0" err="1"/>
              <a:t>kubernetes</a:t>
            </a:r>
            <a:r>
              <a:rPr lang="en-US" altLang="ko-KR" dirty="0"/>
              <a:t>/server2.js)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0ED19A-A31B-425D-B844-705BF11D8BED}"/>
              </a:ext>
            </a:extLst>
          </p:cNvPr>
          <p:cNvSpPr/>
          <p:nvPr/>
        </p:nvSpPr>
        <p:spPr>
          <a:xfrm>
            <a:off x="5334000" y="893119"/>
            <a:ext cx="6019800" cy="276999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altLang="ko-KR" sz="1200" dirty="0"/>
              <a:t>https://kubernetes.io/ko/docs/tutorials/kubernetes-basics/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A2E9B3-4362-47AA-B930-44DAD0B9B558}"/>
              </a:ext>
            </a:extLst>
          </p:cNvPr>
          <p:cNvSpPr txBox="1"/>
          <p:nvPr/>
        </p:nvSpPr>
        <p:spPr>
          <a:xfrm>
            <a:off x="1054249" y="1840829"/>
            <a:ext cx="1953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3)</a:t>
            </a:r>
            <a:r>
              <a:rPr lang="ko-KR" altLang="en-US" sz="1400" dirty="0"/>
              <a:t> </a:t>
            </a:r>
            <a:r>
              <a:rPr lang="en-US" altLang="ko-KR" sz="1400" dirty="0"/>
              <a:t>Docker image </a:t>
            </a:r>
            <a:r>
              <a:rPr lang="ko-KR" altLang="en-US" sz="1400" dirty="0"/>
              <a:t>빌드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E66EB7-2BBC-48F9-9AF4-3C257523B881}"/>
              </a:ext>
            </a:extLst>
          </p:cNvPr>
          <p:cNvSpPr txBox="1"/>
          <p:nvPr/>
        </p:nvSpPr>
        <p:spPr>
          <a:xfrm>
            <a:off x="1343472" y="2240152"/>
            <a:ext cx="4752528" cy="11888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FROM node:12.18.0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EXPOSE 8080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COPY server2.js 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CMD node server2.js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4364635-5ED8-401D-9545-030DCDF59652}"/>
              </a:ext>
            </a:extLst>
          </p:cNvPr>
          <p:cNvSpPr/>
          <p:nvPr/>
        </p:nvSpPr>
        <p:spPr>
          <a:xfrm>
            <a:off x="1343472" y="3429000"/>
            <a:ext cx="6096000" cy="6970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docker build -t count:v2 -f dockerfile2 . </a:t>
            </a:r>
            <a:r>
              <a:rPr lang="ko-KR" altLang="en-US" sz="1400" dirty="0"/>
              <a:t>명령으로 이미지를 빌드한다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docker images </a:t>
            </a:r>
            <a:r>
              <a:rPr lang="ko-KR" altLang="en-US" sz="1400" dirty="0"/>
              <a:t>명령으로 이미지를 확인한다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19F2230-F789-4213-B59C-457DA0E3C887}"/>
              </a:ext>
            </a:extLst>
          </p:cNvPr>
          <p:cNvSpPr/>
          <p:nvPr/>
        </p:nvSpPr>
        <p:spPr>
          <a:xfrm>
            <a:off x="5089425" y="1866267"/>
            <a:ext cx="109492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dockerfile2</a:t>
            </a:r>
            <a:endParaRPr lang="ko-KR" altLang="en-US" sz="14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C02531C-6100-421E-B7FD-90BB5152E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025" y="4152900"/>
            <a:ext cx="8181975" cy="27051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F76A86F-A4E8-47A2-9EEF-F6CFBEC89986}"/>
              </a:ext>
            </a:extLst>
          </p:cNvPr>
          <p:cNvGrpSpPr/>
          <p:nvPr/>
        </p:nvGrpSpPr>
        <p:grpSpPr>
          <a:xfrm>
            <a:off x="4010024" y="4856480"/>
            <a:ext cx="7353935" cy="265249"/>
            <a:chOff x="3810000" y="4856480"/>
            <a:chExt cx="7553960" cy="26524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EF6D351-75A9-4D79-9AA6-74F83EFB063B}"/>
                </a:ext>
              </a:extLst>
            </p:cNvPr>
            <p:cNvSpPr/>
            <p:nvPr/>
          </p:nvSpPr>
          <p:spPr>
            <a:xfrm>
              <a:off x="3810000" y="4856480"/>
              <a:ext cx="7553960" cy="13316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25A1609-D5AA-4BCC-A62A-FB30621D5AE1}"/>
                </a:ext>
              </a:extLst>
            </p:cNvPr>
            <p:cNvSpPr/>
            <p:nvPr/>
          </p:nvSpPr>
          <p:spPr>
            <a:xfrm>
              <a:off x="3810000" y="4988560"/>
              <a:ext cx="7553960" cy="13316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190244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Kubernetes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간단한 예제 </a:t>
            </a:r>
            <a:r>
              <a:rPr lang="en-US" altLang="ko-KR" dirty="0"/>
              <a:t>- 2</a:t>
            </a:r>
            <a:r>
              <a:rPr lang="ko-KR" altLang="en-US" dirty="0"/>
              <a:t> </a:t>
            </a:r>
            <a:r>
              <a:rPr lang="en-US" altLang="ko-KR" dirty="0"/>
              <a:t>(tutorials/</a:t>
            </a:r>
            <a:r>
              <a:rPr lang="en-US" altLang="ko-KR" dirty="0" err="1"/>
              <a:t>kubernetes</a:t>
            </a:r>
            <a:r>
              <a:rPr lang="en-US" altLang="ko-KR" dirty="0"/>
              <a:t>/server2.js)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0ED19A-A31B-425D-B844-705BF11D8BED}"/>
              </a:ext>
            </a:extLst>
          </p:cNvPr>
          <p:cNvSpPr/>
          <p:nvPr/>
        </p:nvSpPr>
        <p:spPr>
          <a:xfrm>
            <a:off x="5334000" y="893119"/>
            <a:ext cx="6019800" cy="276999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altLang="ko-KR" sz="1200" dirty="0"/>
              <a:t>https://kubernetes.io/ko/docs/tutorials/kubernetes-basics/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A2E9B3-4362-47AA-B930-44DAD0B9B558}"/>
              </a:ext>
            </a:extLst>
          </p:cNvPr>
          <p:cNvSpPr txBox="1"/>
          <p:nvPr/>
        </p:nvSpPr>
        <p:spPr>
          <a:xfrm>
            <a:off x="1054249" y="1840829"/>
            <a:ext cx="3175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4)</a:t>
            </a:r>
            <a:r>
              <a:rPr lang="ko-KR" altLang="en-US" sz="1400" dirty="0"/>
              <a:t> </a:t>
            </a:r>
            <a:r>
              <a:rPr lang="en-US" altLang="ko-KR" sz="1400" dirty="0"/>
              <a:t>Deployment </a:t>
            </a:r>
            <a:r>
              <a:rPr lang="ko-KR" altLang="en-US" sz="1400" dirty="0"/>
              <a:t>컨트롤러를 생성한다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E66EB7-2BBC-48F9-9AF4-3C257523B881}"/>
              </a:ext>
            </a:extLst>
          </p:cNvPr>
          <p:cNvSpPr txBox="1"/>
          <p:nvPr/>
        </p:nvSpPr>
        <p:spPr>
          <a:xfrm>
            <a:off x="1343472" y="2428240"/>
            <a:ext cx="3035488" cy="40646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apiVersion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: apps/v1</a:t>
            </a:r>
          </a:p>
          <a:p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kind: Deployment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metadata: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name: count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labels: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app: count</a:t>
            </a:r>
          </a:p>
          <a:p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spec: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replicas: 1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selector: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matchLabels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app: count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template: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metadata: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labels: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  app: count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spec: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containers: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  - name: count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    image: 'count:v2'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2FA071-4601-4B23-BFFF-472CBDE7A665}"/>
              </a:ext>
            </a:extLst>
          </p:cNvPr>
          <p:cNvSpPr/>
          <p:nvPr/>
        </p:nvSpPr>
        <p:spPr>
          <a:xfrm>
            <a:off x="1343472" y="2099784"/>
            <a:ext cx="2296161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/>
              <a:t>server2_deployment.yaml</a:t>
            </a:r>
            <a:endParaRPr lang="ko-KR" altLang="en-US" sz="12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01E56E-4819-4AC8-BEFE-6EBA502AE789}"/>
              </a:ext>
            </a:extLst>
          </p:cNvPr>
          <p:cNvSpPr/>
          <p:nvPr/>
        </p:nvSpPr>
        <p:spPr>
          <a:xfrm>
            <a:off x="4668183" y="2332632"/>
            <a:ext cx="7269818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/>
              <a:t>kubectl</a:t>
            </a:r>
            <a:r>
              <a:rPr lang="en-US" altLang="ko-KR" sz="1400" dirty="0"/>
              <a:t> apply -f server2_deployment.yaml </a:t>
            </a:r>
            <a:r>
              <a:rPr lang="ko-KR" altLang="en-US" sz="1400" dirty="0"/>
              <a:t>명령으로 </a:t>
            </a:r>
            <a:r>
              <a:rPr lang="en-US" altLang="ko-KR" sz="1400" dirty="0"/>
              <a:t>Deployment </a:t>
            </a:r>
            <a:r>
              <a:rPr lang="ko-KR" altLang="en-US" sz="1400" dirty="0"/>
              <a:t>컨트롤러를 생성한다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(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create deployment count --image=count:v2</a:t>
            </a:r>
            <a:r>
              <a:rPr lang="ko-KR" altLang="en-US" sz="1400" dirty="0"/>
              <a:t>와 동일함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6788959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Kubernetes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간단한 예제 </a:t>
            </a:r>
            <a:r>
              <a:rPr lang="en-US" altLang="ko-KR" dirty="0"/>
              <a:t>- 2</a:t>
            </a:r>
            <a:r>
              <a:rPr lang="ko-KR" altLang="en-US" dirty="0"/>
              <a:t> </a:t>
            </a:r>
            <a:r>
              <a:rPr lang="en-US" altLang="ko-KR" dirty="0"/>
              <a:t>(tutorials/</a:t>
            </a:r>
            <a:r>
              <a:rPr lang="en-US" altLang="ko-KR" dirty="0" err="1"/>
              <a:t>kubernetes</a:t>
            </a:r>
            <a:r>
              <a:rPr lang="en-US" altLang="ko-KR" dirty="0"/>
              <a:t>/server2.js)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0ED19A-A31B-425D-B844-705BF11D8BED}"/>
              </a:ext>
            </a:extLst>
          </p:cNvPr>
          <p:cNvSpPr/>
          <p:nvPr/>
        </p:nvSpPr>
        <p:spPr>
          <a:xfrm>
            <a:off x="5334000" y="893119"/>
            <a:ext cx="6019800" cy="276999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altLang="ko-KR" sz="1200" dirty="0"/>
              <a:t>https://kubernetes.io/ko/docs/tutorials/kubernetes-basics/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A2E9B3-4362-47AA-B930-44DAD0B9B558}"/>
              </a:ext>
            </a:extLst>
          </p:cNvPr>
          <p:cNvSpPr txBox="1"/>
          <p:nvPr/>
        </p:nvSpPr>
        <p:spPr>
          <a:xfrm>
            <a:off x="1054249" y="1840829"/>
            <a:ext cx="1939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5)</a:t>
            </a:r>
            <a:r>
              <a:rPr lang="ko-KR" altLang="en-US" sz="1400" dirty="0"/>
              <a:t> 서비스를 생성한다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E66EB7-2BBC-48F9-9AF4-3C257523B881}"/>
              </a:ext>
            </a:extLst>
          </p:cNvPr>
          <p:cNvSpPr txBox="1"/>
          <p:nvPr/>
        </p:nvSpPr>
        <p:spPr>
          <a:xfrm>
            <a:off x="1343472" y="2428240"/>
            <a:ext cx="3035488" cy="40646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apiVersion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: v1</a:t>
            </a:r>
          </a:p>
          <a:p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kind: Service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metadata: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name: count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labels: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app: count</a:t>
            </a:r>
          </a:p>
          <a:p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spec: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ports: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- port: 8080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selector: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app: count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type: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LoadBalancer</a:t>
            </a: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2FA071-4601-4B23-BFFF-472CBDE7A665}"/>
              </a:ext>
            </a:extLst>
          </p:cNvPr>
          <p:cNvSpPr/>
          <p:nvPr/>
        </p:nvSpPr>
        <p:spPr>
          <a:xfrm>
            <a:off x="1343472" y="2099784"/>
            <a:ext cx="2296161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/>
              <a:t>server2_service.yaml</a:t>
            </a:r>
            <a:endParaRPr lang="ko-KR" altLang="en-US" sz="12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01E56E-4819-4AC8-BEFE-6EBA502AE789}"/>
              </a:ext>
            </a:extLst>
          </p:cNvPr>
          <p:cNvSpPr/>
          <p:nvPr/>
        </p:nvSpPr>
        <p:spPr>
          <a:xfrm>
            <a:off x="4668183" y="2332632"/>
            <a:ext cx="7269818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/>
              <a:t>kubectl</a:t>
            </a:r>
            <a:r>
              <a:rPr lang="en-US" altLang="ko-KR" sz="1400" dirty="0"/>
              <a:t> apply -f server2_service.yaml </a:t>
            </a:r>
            <a:r>
              <a:rPr lang="ko-KR" altLang="en-US" sz="1400" dirty="0"/>
              <a:t>명령으로 서비스를 생성한다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(</a:t>
            </a:r>
            <a:r>
              <a:rPr lang="en-US" altLang="ko-KR" sz="1400" dirty="0" err="1"/>
              <a:t>kubectl</a:t>
            </a:r>
            <a:r>
              <a:rPr lang="en-US" altLang="ko-KR" sz="1400" dirty="0"/>
              <a:t> expose deployment count --port=8080 --type=</a:t>
            </a:r>
            <a:r>
              <a:rPr lang="en-US" altLang="ko-KR" sz="1400" dirty="0" err="1"/>
              <a:t>LoadBalancer</a:t>
            </a:r>
            <a:r>
              <a:rPr lang="ko-KR" altLang="en-US" sz="1400" dirty="0"/>
              <a:t>와 동일함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65D7C4-87FA-453F-9BCC-49228B119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419" y="3211057"/>
            <a:ext cx="6689775" cy="221175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CCA59C6-6E34-49D6-A937-2C88AEE96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232" y="4604067"/>
            <a:ext cx="653415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8583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Kubernetes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Kubernetes API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0ED19A-A31B-425D-B844-705BF11D8BED}"/>
              </a:ext>
            </a:extLst>
          </p:cNvPr>
          <p:cNvSpPr/>
          <p:nvPr/>
        </p:nvSpPr>
        <p:spPr>
          <a:xfrm>
            <a:off x="5334000" y="893119"/>
            <a:ext cx="6019800" cy="276999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altLang="ko-KR" sz="1200" dirty="0"/>
              <a:t>https://kubernetes.io/ko/docs/tutorials/kubernetes-basics/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52CEB9-BDBD-42CC-AE2D-4A9D150B4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90" y="1935727"/>
            <a:ext cx="537210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5784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Kubernetes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Kubernetes API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0ED19A-A31B-425D-B844-705BF11D8BED}"/>
              </a:ext>
            </a:extLst>
          </p:cNvPr>
          <p:cNvSpPr/>
          <p:nvPr/>
        </p:nvSpPr>
        <p:spPr>
          <a:xfrm>
            <a:off x="5334000" y="893119"/>
            <a:ext cx="6019800" cy="276999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altLang="ko-KR" sz="1200" dirty="0"/>
              <a:t>https://kubernetes.io/ko/docs/tutorials/kubernetes-basics/</a:t>
            </a:r>
            <a:endParaRPr lang="ko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537BC4-A924-48FD-9D6A-2B32687E6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90" y="1935727"/>
            <a:ext cx="5372100" cy="44672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63AD8CF-7526-4444-96A0-26495E171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425" y="952500"/>
            <a:ext cx="5743575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2741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Kubernetes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간단한 예제 </a:t>
            </a:r>
            <a:r>
              <a:rPr lang="en-US" altLang="ko-KR" dirty="0"/>
              <a:t>- 2</a:t>
            </a:r>
            <a:r>
              <a:rPr lang="ko-KR" altLang="en-US" dirty="0"/>
              <a:t> </a:t>
            </a:r>
            <a:r>
              <a:rPr lang="en-US" altLang="ko-KR" dirty="0"/>
              <a:t>(tutorials/</a:t>
            </a:r>
            <a:r>
              <a:rPr lang="en-US" altLang="ko-KR" dirty="0" err="1"/>
              <a:t>kubernetes</a:t>
            </a:r>
            <a:r>
              <a:rPr lang="en-US" altLang="ko-KR" dirty="0"/>
              <a:t>/server2.js)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0ED19A-A31B-425D-B844-705BF11D8BED}"/>
              </a:ext>
            </a:extLst>
          </p:cNvPr>
          <p:cNvSpPr/>
          <p:nvPr/>
        </p:nvSpPr>
        <p:spPr>
          <a:xfrm>
            <a:off x="5334000" y="893119"/>
            <a:ext cx="6019800" cy="276999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altLang="ko-KR" sz="1200" dirty="0"/>
              <a:t>https://kubernetes.io/ko/docs/tutorials/kubernetes-basics/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A2E9B3-4362-47AA-B930-44DAD0B9B558}"/>
              </a:ext>
            </a:extLst>
          </p:cNvPr>
          <p:cNvSpPr txBox="1"/>
          <p:nvPr/>
        </p:nvSpPr>
        <p:spPr>
          <a:xfrm>
            <a:off x="1054249" y="1790029"/>
            <a:ext cx="4265911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5)</a:t>
            </a:r>
            <a:r>
              <a:rPr lang="ko-KR" altLang="en-US" sz="1400" dirty="0"/>
              <a:t> 서비스를 생성한다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 A)</a:t>
            </a:r>
            <a:r>
              <a:rPr lang="ko-KR" altLang="en-US" sz="1400" dirty="0"/>
              <a:t> </a:t>
            </a:r>
            <a:r>
              <a:rPr lang="en-US" altLang="ko-KR" sz="1400" dirty="0"/>
              <a:t>POD</a:t>
            </a:r>
            <a:r>
              <a:rPr lang="ko-KR" altLang="en-US" sz="1400" dirty="0"/>
              <a:t>의 개수를 늘리고 서비스에 연결해 본다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78A261F-839C-46AA-8F48-62BBCB051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625" y="2541664"/>
            <a:ext cx="4821199" cy="395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264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E2D7D-FC35-4A46-B4AD-FE0988B1F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Google Maps API </a:t>
            </a:r>
            <a:r>
              <a:rPr lang="ko-KR" altLang="en-US" dirty="0"/>
              <a:t>가이드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8082EA-0BA2-4034-826F-14E382964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GeoJSON</a:t>
            </a:r>
            <a:r>
              <a:rPr lang="en-US" altLang="ko-KR" dirty="0"/>
              <a:t> - </a:t>
            </a:r>
            <a:r>
              <a:rPr lang="en-US" altLang="ko-KR" dirty="0">
                <a:hlinkClick r:id="rId2"/>
              </a:rPr>
              <a:t>https://en.wikipedia.org/wiki/GeoJSON</a:t>
            </a:r>
            <a:endParaRPr lang="en-US" altLang="ko-KR" dirty="0"/>
          </a:p>
          <a:p>
            <a:pPr marL="216000" lvl="1" indent="0">
              <a:buNone/>
            </a:pPr>
            <a:r>
              <a:rPr lang="en-US" altLang="ko-KR" dirty="0"/>
              <a:t>an open standard format designed for representing simple geographical features, along with their non-spatial attributes.</a:t>
            </a:r>
          </a:p>
          <a:p>
            <a:pPr marL="216000" lvl="1" indent="0">
              <a:buNone/>
            </a:pPr>
            <a:r>
              <a:rPr lang="en-US" altLang="ko-KR" dirty="0"/>
              <a:t>The features include points (therefore addresses and locations), line strings (therefore streets, highways and boundaries), polygons (countries, provinces, tracts of land), and multi-part collections of these types.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AE7A187-9973-4D0B-9258-4E73F648847E}"/>
              </a:ext>
            </a:extLst>
          </p:cNvPr>
          <p:cNvSpPr/>
          <p:nvPr/>
        </p:nvSpPr>
        <p:spPr>
          <a:xfrm>
            <a:off x="1202675" y="3587399"/>
            <a:ext cx="1002902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{</a:t>
            </a:r>
          </a:p>
          <a:p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  "type": "</a:t>
            </a:r>
            <a:r>
              <a:rPr lang="en-US" altLang="ko-KR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FeatureCollection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",</a:t>
            </a:r>
          </a:p>
          <a:p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  "features": [</a:t>
            </a:r>
          </a:p>
          <a:p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    { "type": "Feature", "geometry": { "type": "Point", "coordinates": [ 126.97081750370484, 37.55506788676746 ] },</a:t>
            </a:r>
          </a:p>
          <a:p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                             "properties": { "name": "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서울역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" } },</a:t>
            </a:r>
          </a:p>
          <a:p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    { "type": "Feature", "geometry": { "type": "Point", "coordinates": [ 126.97714751697998, 37.56547786297515 ] },</a:t>
            </a:r>
          </a:p>
          <a:p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                             "properties": { "name": "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시청역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" } },</a:t>
            </a:r>
          </a:p>
          <a:p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    { "type": "Feature", "geometry": { "type": "Point", "coordinates": [ 126.98303263797399, 37.57004847771681 ] },</a:t>
            </a:r>
          </a:p>
          <a:p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                             "properties": { "name": "</a:t>
            </a:r>
            <a:r>
              <a:rPr lang="ko-KR" altLang="en-US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종각역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" } },</a:t>
            </a:r>
          </a:p>
          <a:p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  ]</a:t>
            </a:r>
          </a:p>
          <a:p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}</a:t>
            </a:r>
            <a:endParaRPr lang="ko-KR" altLang="en-US" sz="14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295337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Kubernetes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간단한 예제 </a:t>
            </a:r>
            <a:r>
              <a:rPr lang="en-US" altLang="ko-KR" dirty="0"/>
              <a:t>- 2</a:t>
            </a:r>
            <a:r>
              <a:rPr lang="ko-KR" altLang="en-US" dirty="0"/>
              <a:t> </a:t>
            </a:r>
            <a:r>
              <a:rPr lang="en-US" altLang="ko-KR" dirty="0"/>
              <a:t>(tutorials/</a:t>
            </a:r>
            <a:r>
              <a:rPr lang="en-US" altLang="ko-KR" dirty="0" err="1"/>
              <a:t>kubernetes</a:t>
            </a:r>
            <a:r>
              <a:rPr lang="en-US" altLang="ko-KR" dirty="0"/>
              <a:t>/server2.js)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0ED19A-A31B-425D-B844-705BF11D8BED}"/>
              </a:ext>
            </a:extLst>
          </p:cNvPr>
          <p:cNvSpPr/>
          <p:nvPr/>
        </p:nvSpPr>
        <p:spPr>
          <a:xfrm>
            <a:off x="5334000" y="893119"/>
            <a:ext cx="6019800" cy="276999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altLang="ko-KR" sz="1200" dirty="0"/>
              <a:t>https://kubernetes.io/ko/docs/tutorials/kubernetes-basics/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A2E9B3-4362-47AA-B930-44DAD0B9B558}"/>
              </a:ext>
            </a:extLst>
          </p:cNvPr>
          <p:cNvSpPr txBox="1"/>
          <p:nvPr/>
        </p:nvSpPr>
        <p:spPr>
          <a:xfrm>
            <a:off x="1054249" y="1790029"/>
            <a:ext cx="2879314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5)</a:t>
            </a:r>
            <a:r>
              <a:rPr lang="ko-KR" altLang="en-US" sz="1400" dirty="0"/>
              <a:t> 서비스를 생성한다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 B)</a:t>
            </a:r>
            <a:r>
              <a:rPr lang="ko-KR" altLang="en-US" sz="1400" dirty="0"/>
              <a:t> </a:t>
            </a:r>
            <a:r>
              <a:rPr lang="en-US" altLang="ko-KR" sz="1400" dirty="0"/>
              <a:t>POD</a:t>
            </a:r>
            <a:r>
              <a:rPr lang="ko-KR" altLang="en-US" sz="1400" dirty="0"/>
              <a:t>에 </a:t>
            </a:r>
            <a:r>
              <a:rPr lang="en-US" altLang="ko-KR" sz="1400" dirty="0"/>
              <a:t>shell</a:t>
            </a:r>
            <a:r>
              <a:rPr lang="ko-KR" altLang="en-US" sz="1400" dirty="0"/>
              <a:t>로 연결해 본다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DB9170-1772-43A1-A0BB-50301CF37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760" y="1889776"/>
            <a:ext cx="7000240" cy="497106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1007DEA-08AA-4C8C-8724-FC72F9B437BD}"/>
              </a:ext>
            </a:extLst>
          </p:cNvPr>
          <p:cNvSpPr/>
          <p:nvPr/>
        </p:nvSpPr>
        <p:spPr>
          <a:xfrm>
            <a:off x="1513840" y="2487079"/>
            <a:ext cx="3373120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/>
              <a:t>kubectl</a:t>
            </a:r>
            <a:r>
              <a:rPr lang="en-US" altLang="ko-KR" sz="1400" dirty="0"/>
              <a:t> exec -</a:t>
            </a:r>
            <a:r>
              <a:rPr lang="en-US" altLang="ko-KR" sz="1400" dirty="0" err="1"/>
              <a:t>ti</a:t>
            </a:r>
            <a:r>
              <a:rPr lang="en-US" altLang="ko-KR" sz="1400" dirty="0"/>
              <a:t> {POD</a:t>
            </a:r>
            <a:r>
              <a:rPr lang="ko-KR" altLang="en-US" sz="1400" dirty="0"/>
              <a:t>이름</a:t>
            </a:r>
            <a:r>
              <a:rPr lang="en-US" altLang="ko-KR" sz="1400" dirty="0"/>
              <a:t>} </a:t>
            </a:r>
            <a:r>
              <a:rPr lang="en-US" altLang="ko-KR" sz="1400" dirty="0" err="1"/>
              <a:t>sh</a:t>
            </a:r>
            <a:r>
              <a:rPr lang="en-US" altLang="ko-KR" sz="1400" dirty="0"/>
              <a:t> </a:t>
            </a:r>
            <a:r>
              <a:rPr lang="ko-KR" altLang="en-US" sz="1400" dirty="0"/>
              <a:t>명령으로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POD</a:t>
            </a:r>
            <a:r>
              <a:rPr lang="ko-KR" altLang="en-US" sz="1400" dirty="0"/>
              <a:t>에 연결한다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809952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Kubernetes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간단한 예제 </a:t>
            </a:r>
            <a:r>
              <a:rPr lang="en-US" altLang="ko-KR" dirty="0"/>
              <a:t>- 2</a:t>
            </a:r>
            <a:r>
              <a:rPr lang="ko-KR" altLang="en-US" dirty="0"/>
              <a:t> </a:t>
            </a:r>
            <a:r>
              <a:rPr lang="en-US" altLang="ko-KR" dirty="0"/>
              <a:t>(tutorials/</a:t>
            </a:r>
            <a:r>
              <a:rPr lang="en-US" altLang="ko-KR" dirty="0" err="1"/>
              <a:t>kubernetes</a:t>
            </a:r>
            <a:r>
              <a:rPr lang="en-US" altLang="ko-KR" dirty="0"/>
              <a:t>/server2.js)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0ED19A-A31B-425D-B844-705BF11D8BED}"/>
              </a:ext>
            </a:extLst>
          </p:cNvPr>
          <p:cNvSpPr/>
          <p:nvPr/>
        </p:nvSpPr>
        <p:spPr>
          <a:xfrm>
            <a:off x="5334000" y="893119"/>
            <a:ext cx="6019800" cy="276999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altLang="ko-KR" sz="1200" dirty="0"/>
              <a:t>https://kubernetes.io/ko/docs/tutorials/kubernetes-basics/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A2E9B3-4362-47AA-B930-44DAD0B9B558}"/>
              </a:ext>
            </a:extLst>
          </p:cNvPr>
          <p:cNvSpPr txBox="1"/>
          <p:nvPr/>
        </p:nvSpPr>
        <p:spPr>
          <a:xfrm>
            <a:off x="1054249" y="1790029"/>
            <a:ext cx="2879314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5)</a:t>
            </a:r>
            <a:r>
              <a:rPr lang="ko-KR" altLang="en-US" sz="1400" dirty="0"/>
              <a:t> 서비스를 생성한다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 B)</a:t>
            </a:r>
            <a:r>
              <a:rPr lang="ko-KR" altLang="en-US" sz="1400" dirty="0"/>
              <a:t> </a:t>
            </a:r>
            <a:r>
              <a:rPr lang="en-US" altLang="ko-KR" sz="1400" dirty="0"/>
              <a:t>POD</a:t>
            </a:r>
            <a:r>
              <a:rPr lang="ko-KR" altLang="en-US" sz="1400" dirty="0"/>
              <a:t>에 </a:t>
            </a:r>
            <a:r>
              <a:rPr lang="en-US" altLang="ko-KR" sz="1400" dirty="0"/>
              <a:t>shell</a:t>
            </a:r>
            <a:r>
              <a:rPr lang="ko-KR" altLang="en-US" sz="1400" dirty="0"/>
              <a:t>로 연결해 본다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1007DEA-08AA-4C8C-8724-FC72F9B437BD}"/>
              </a:ext>
            </a:extLst>
          </p:cNvPr>
          <p:cNvSpPr/>
          <p:nvPr/>
        </p:nvSpPr>
        <p:spPr>
          <a:xfrm>
            <a:off x="1513840" y="2487079"/>
            <a:ext cx="3373120" cy="1666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/>
              <a:t>kubectl</a:t>
            </a:r>
            <a:r>
              <a:rPr lang="en-US" altLang="ko-KR" sz="1400" dirty="0"/>
              <a:t> exec -</a:t>
            </a:r>
            <a:r>
              <a:rPr lang="en-US" altLang="ko-KR" sz="1400" dirty="0" err="1"/>
              <a:t>ti</a:t>
            </a:r>
            <a:r>
              <a:rPr lang="en-US" altLang="ko-KR" sz="1400" dirty="0"/>
              <a:t> {POD</a:t>
            </a:r>
            <a:r>
              <a:rPr lang="ko-KR" altLang="en-US" sz="1400" dirty="0"/>
              <a:t>이름</a:t>
            </a:r>
            <a:r>
              <a:rPr lang="en-US" altLang="ko-KR" sz="1400" dirty="0"/>
              <a:t>} </a:t>
            </a:r>
            <a:r>
              <a:rPr lang="en-US" altLang="ko-KR" sz="1400" dirty="0" err="1"/>
              <a:t>sh</a:t>
            </a:r>
            <a:r>
              <a:rPr lang="en-US" altLang="ko-KR" sz="1400" dirty="0"/>
              <a:t> </a:t>
            </a:r>
            <a:r>
              <a:rPr lang="ko-KR" altLang="en-US" sz="1400" dirty="0"/>
              <a:t>명령으로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POD</a:t>
            </a:r>
            <a:r>
              <a:rPr lang="ko-KR" altLang="en-US" sz="1400" dirty="0"/>
              <a:t>에 연결한다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또는 </a:t>
            </a:r>
            <a:r>
              <a:rPr lang="en-US" altLang="ko-KR" sz="1400" dirty="0"/>
              <a:t>dashboard</a:t>
            </a:r>
            <a:r>
              <a:rPr lang="ko-KR" altLang="en-US" sz="1400" dirty="0"/>
              <a:t>에서 “</a:t>
            </a:r>
            <a:r>
              <a:rPr lang="en-US" altLang="ko-KR" sz="1400" dirty="0"/>
              <a:t>Exec” </a:t>
            </a:r>
            <a:r>
              <a:rPr lang="ko-KR" altLang="en-US" sz="1400" dirty="0"/>
              <a:t>명령으로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POD</a:t>
            </a:r>
            <a:r>
              <a:rPr lang="ko-KR" altLang="en-US" sz="1400" dirty="0"/>
              <a:t>의 </a:t>
            </a:r>
            <a:r>
              <a:rPr lang="en-US" altLang="ko-KR" sz="1400" dirty="0"/>
              <a:t>shell</a:t>
            </a:r>
            <a:r>
              <a:rPr lang="ko-KR" altLang="en-US" sz="1400" dirty="0"/>
              <a:t>에 연결할 수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95238D-EE27-403F-AC46-84E15FFA3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156" y="1902316"/>
            <a:ext cx="6046843" cy="4955684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E9EBD10C-83D4-45CE-93AC-9C806A01E966}"/>
              </a:ext>
            </a:extLst>
          </p:cNvPr>
          <p:cNvGrpSpPr/>
          <p:nvPr/>
        </p:nvGrpSpPr>
        <p:grpSpPr>
          <a:xfrm>
            <a:off x="619601" y="4377626"/>
            <a:ext cx="5161598" cy="1892752"/>
            <a:chOff x="619601" y="4377626"/>
            <a:chExt cx="5161598" cy="189275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61FC143-02BF-4F2B-8D31-F1E5E4F4E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601" y="4377626"/>
              <a:ext cx="5161598" cy="1892752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099E525-FFCD-4BAC-8772-055F8400970F}"/>
                </a:ext>
              </a:extLst>
            </p:cNvPr>
            <p:cNvSpPr/>
            <p:nvPr/>
          </p:nvSpPr>
          <p:spPr>
            <a:xfrm>
              <a:off x="5059679" y="5486400"/>
              <a:ext cx="609601" cy="2336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31959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Kubernetes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간단한 예제 </a:t>
            </a:r>
            <a:r>
              <a:rPr lang="en-US" altLang="ko-KR" dirty="0"/>
              <a:t>- 2</a:t>
            </a:r>
            <a:r>
              <a:rPr lang="ko-KR" altLang="en-US" dirty="0"/>
              <a:t> </a:t>
            </a:r>
            <a:r>
              <a:rPr lang="en-US" altLang="ko-KR" dirty="0"/>
              <a:t>(tutorials/</a:t>
            </a:r>
            <a:r>
              <a:rPr lang="en-US" altLang="ko-KR" dirty="0" err="1"/>
              <a:t>kubernetes</a:t>
            </a:r>
            <a:r>
              <a:rPr lang="en-US" altLang="ko-KR" dirty="0"/>
              <a:t>/server2.js)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0ED19A-A31B-425D-B844-705BF11D8BED}"/>
              </a:ext>
            </a:extLst>
          </p:cNvPr>
          <p:cNvSpPr/>
          <p:nvPr/>
        </p:nvSpPr>
        <p:spPr>
          <a:xfrm>
            <a:off x="5334000" y="893119"/>
            <a:ext cx="6019800" cy="276999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altLang="ko-KR" sz="1200" dirty="0"/>
              <a:t>https://kubernetes.io/ko/docs/tutorials/kubernetes-basics/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E66EB7-2BBC-48F9-9AF4-3C257523B881}"/>
              </a:ext>
            </a:extLst>
          </p:cNvPr>
          <p:cNvSpPr txBox="1"/>
          <p:nvPr/>
        </p:nvSpPr>
        <p:spPr>
          <a:xfrm>
            <a:off x="1343472" y="2428240"/>
            <a:ext cx="3035488" cy="40646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---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apiVersion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: v1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kind: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PersistentVolumeClaim</a:t>
            </a: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metadata: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name: count-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pv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-claim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labels: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app: count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spec: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accessModes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-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ReadWriteOnce</a:t>
            </a: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resources: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requests: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storage: 1Ki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2FA071-4601-4B23-BFFF-472CBDE7A665}"/>
              </a:ext>
            </a:extLst>
          </p:cNvPr>
          <p:cNvSpPr/>
          <p:nvPr/>
        </p:nvSpPr>
        <p:spPr>
          <a:xfrm>
            <a:off x="1343472" y="2099784"/>
            <a:ext cx="2296161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/>
              <a:t>server2_deployment.yaml</a:t>
            </a:r>
            <a:endParaRPr lang="ko-KR" altLang="en-US" sz="12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01E56E-4819-4AC8-BEFE-6EBA502AE789}"/>
              </a:ext>
            </a:extLst>
          </p:cNvPr>
          <p:cNvSpPr/>
          <p:nvPr/>
        </p:nvSpPr>
        <p:spPr>
          <a:xfrm>
            <a:off x="4617383" y="6118989"/>
            <a:ext cx="7269818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docker build -t count:v3 -f dockerfile2 . </a:t>
            </a:r>
            <a:r>
              <a:rPr lang="ko-KR" altLang="en-US" sz="1400" dirty="0"/>
              <a:t>명령으로 이미지를 빌드한다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/>
              <a:t>kubectl</a:t>
            </a:r>
            <a:r>
              <a:rPr lang="en-US" altLang="ko-KR" sz="1400" dirty="0"/>
              <a:t> apply -f server2_deployment.yaml </a:t>
            </a:r>
            <a:r>
              <a:rPr lang="ko-KR" altLang="en-US" sz="1400" dirty="0"/>
              <a:t>명령으로 </a:t>
            </a:r>
            <a:r>
              <a:rPr lang="en-US" altLang="ko-KR" sz="1400" dirty="0"/>
              <a:t>Deployment </a:t>
            </a:r>
            <a:r>
              <a:rPr lang="ko-KR" altLang="en-US" sz="1400" dirty="0"/>
              <a:t>컨트롤러를 수정한다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BF8E34-5AC8-4C43-8C8C-C44EB51D25D5}"/>
              </a:ext>
            </a:extLst>
          </p:cNvPr>
          <p:cNvSpPr txBox="1"/>
          <p:nvPr/>
        </p:nvSpPr>
        <p:spPr>
          <a:xfrm>
            <a:off x="4713715" y="1994717"/>
            <a:ext cx="3035488" cy="40646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kind: Deployment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spec: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template: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spec: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containers: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  - name: count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    image: 'count:v3'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   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volumeMounts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    - name: count-data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     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mountPath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: /data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volumes: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- name: count-data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 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persistentVolumeClaim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   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claimName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: count-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pv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-claim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3B801B-E090-43E0-B163-34E0754B121B}"/>
              </a:ext>
            </a:extLst>
          </p:cNvPr>
          <p:cNvSpPr txBox="1"/>
          <p:nvPr/>
        </p:nvSpPr>
        <p:spPr>
          <a:xfrm>
            <a:off x="7988112" y="1806629"/>
            <a:ext cx="4203888" cy="42527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var count = 0;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var fs = require('fs');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var http = require('http');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http.createServer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(function(request, response) {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fs.readFile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'/data/count.txt'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, 'utf8', function(err, data){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if ( !err ) count =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parseInt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(data);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count = count + 1;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fs.writeFileSync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'/data/count.txt'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, count);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response.writeHead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(200);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response.end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count.toString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});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}).listen(8080);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F180A1-66F4-42CA-992D-B674D212D029}"/>
              </a:ext>
            </a:extLst>
          </p:cNvPr>
          <p:cNvSpPr/>
          <p:nvPr/>
        </p:nvSpPr>
        <p:spPr>
          <a:xfrm>
            <a:off x="10891520" y="1457362"/>
            <a:ext cx="1163320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b="1" dirty="0"/>
              <a:t>server2.js</a:t>
            </a:r>
            <a:endParaRPr lang="ko-KR" altLang="en-US" sz="12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04D2DA-8F2C-4944-AFF7-3E832D2822AC}"/>
              </a:ext>
            </a:extLst>
          </p:cNvPr>
          <p:cNvSpPr txBox="1"/>
          <p:nvPr/>
        </p:nvSpPr>
        <p:spPr>
          <a:xfrm>
            <a:off x="1054249" y="1790029"/>
            <a:ext cx="2859822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6)</a:t>
            </a:r>
            <a:r>
              <a:rPr lang="ko-KR" altLang="en-US" sz="1400" dirty="0"/>
              <a:t> </a:t>
            </a:r>
            <a:r>
              <a:rPr lang="en-US" altLang="ko-KR" sz="1400" dirty="0"/>
              <a:t>Persistent Volume</a:t>
            </a:r>
            <a:r>
              <a:rPr lang="ko-KR" altLang="en-US" sz="1400" dirty="0"/>
              <a:t>을 생성한다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0716584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Kubernetes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간단한 예제 </a:t>
            </a:r>
            <a:r>
              <a:rPr lang="en-US" altLang="ko-KR" dirty="0"/>
              <a:t>- 2</a:t>
            </a:r>
            <a:r>
              <a:rPr lang="ko-KR" altLang="en-US" dirty="0"/>
              <a:t> </a:t>
            </a:r>
            <a:r>
              <a:rPr lang="en-US" altLang="ko-KR" dirty="0"/>
              <a:t>(tutorials/</a:t>
            </a:r>
            <a:r>
              <a:rPr lang="en-US" altLang="ko-KR" dirty="0" err="1"/>
              <a:t>kubernetes</a:t>
            </a:r>
            <a:r>
              <a:rPr lang="en-US" altLang="ko-KR" dirty="0"/>
              <a:t>/server2.js)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0ED19A-A31B-425D-B844-705BF11D8BED}"/>
              </a:ext>
            </a:extLst>
          </p:cNvPr>
          <p:cNvSpPr/>
          <p:nvPr/>
        </p:nvSpPr>
        <p:spPr>
          <a:xfrm>
            <a:off x="5334000" y="893119"/>
            <a:ext cx="6019800" cy="276999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altLang="ko-KR" sz="1200" dirty="0"/>
              <a:t>https://kubernetes.io/ko/docs/tutorials/kubernetes-basics/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87EBF6-B48F-47AD-B21B-C1156BD852E5}"/>
              </a:ext>
            </a:extLst>
          </p:cNvPr>
          <p:cNvSpPr txBox="1"/>
          <p:nvPr/>
        </p:nvSpPr>
        <p:spPr>
          <a:xfrm>
            <a:off x="1054249" y="1790029"/>
            <a:ext cx="4437177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6)</a:t>
            </a:r>
            <a:r>
              <a:rPr lang="ko-KR" altLang="en-US" sz="1400" dirty="0"/>
              <a:t> </a:t>
            </a:r>
            <a:r>
              <a:rPr lang="en-US" altLang="ko-KR" sz="1400" dirty="0"/>
              <a:t>Persistent Volume</a:t>
            </a:r>
            <a:r>
              <a:rPr lang="ko-KR" altLang="en-US" sz="1400" dirty="0"/>
              <a:t>을 생성한다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A)</a:t>
            </a:r>
            <a:r>
              <a:rPr lang="ko-KR" altLang="en-US" sz="1400" dirty="0"/>
              <a:t> </a:t>
            </a:r>
            <a:r>
              <a:rPr lang="en-US" altLang="ko-KR" sz="1400" dirty="0"/>
              <a:t>Shell</a:t>
            </a:r>
            <a:r>
              <a:rPr lang="ko-KR" altLang="en-US" sz="1400" dirty="0"/>
              <a:t>로 연결해서 </a:t>
            </a:r>
            <a:r>
              <a:rPr lang="en-US" altLang="ko-KR" sz="1400" dirty="0"/>
              <a:t>Persistent Volume</a:t>
            </a:r>
            <a:r>
              <a:rPr lang="ko-KR" altLang="en-US" sz="1400" dirty="0"/>
              <a:t>을 확인한다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64506E4-B880-413C-9DE1-DA4DF340742E}"/>
              </a:ext>
            </a:extLst>
          </p:cNvPr>
          <p:cNvGrpSpPr/>
          <p:nvPr/>
        </p:nvGrpSpPr>
        <p:grpSpPr>
          <a:xfrm>
            <a:off x="1534158" y="2514601"/>
            <a:ext cx="5200302" cy="4136268"/>
            <a:chOff x="1584958" y="2514601"/>
            <a:chExt cx="5200302" cy="413626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B00D3DA-EFCD-45DF-B31E-09C71DA343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162" t="19785" r="1540" b="3408"/>
            <a:stretch/>
          </p:blipFill>
          <p:spPr>
            <a:xfrm>
              <a:off x="1615439" y="2514601"/>
              <a:ext cx="5169821" cy="413626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649D8B4-2114-4152-AC49-FF47546063F8}"/>
                </a:ext>
              </a:extLst>
            </p:cNvPr>
            <p:cNvSpPr/>
            <p:nvPr/>
          </p:nvSpPr>
          <p:spPr>
            <a:xfrm>
              <a:off x="1584958" y="4876800"/>
              <a:ext cx="5200302" cy="1219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84599C19-D065-4E7A-8728-6D959888D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175" y="2632588"/>
            <a:ext cx="660082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0411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Kubernetes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간단한 예제 </a:t>
            </a:r>
            <a:r>
              <a:rPr lang="en-US" altLang="ko-KR" dirty="0"/>
              <a:t>- 2</a:t>
            </a:r>
            <a:r>
              <a:rPr lang="ko-KR" altLang="en-US" dirty="0"/>
              <a:t> </a:t>
            </a:r>
            <a:r>
              <a:rPr lang="en-US" altLang="ko-KR" dirty="0"/>
              <a:t>(tutorials/</a:t>
            </a:r>
            <a:r>
              <a:rPr lang="en-US" altLang="ko-KR" dirty="0" err="1"/>
              <a:t>kubernetes</a:t>
            </a:r>
            <a:r>
              <a:rPr lang="en-US" altLang="ko-KR" dirty="0"/>
              <a:t>/server2.js)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0ED19A-A31B-425D-B844-705BF11D8BED}"/>
              </a:ext>
            </a:extLst>
          </p:cNvPr>
          <p:cNvSpPr/>
          <p:nvPr/>
        </p:nvSpPr>
        <p:spPr>
          <a:xfrm>
            <a:off x="5334000" y="893119"/>
            <a:ext cx="6019800" cy="276999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altLang="ko-KR" sz="1200" dirty="0"/>
              <a:t>https://kubernetes.io/ko/docs/tutorials/kubernetes-basics/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87EBF6-B48F-47AD-B21B-C1156BD852E5}"/>
              </a:ext>
            </a:extLst>
          </p:cNvPr>
          <p:cNvSpPr txBox="1"/>
          <p:nvPr/>
        </p:nvSpPr>
        <p:spPr>
          <a:xfrm>
            <a:off x="1054249" y="1790029"/>
            <a:ext cx="4188967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6)</a:t>
            </a:r>
            <a:r>
              <a:rPr lang="ko-KR" altLang="en-US" sz="1400" dirty="0"/>
              <a:t> </a:t>
            </a:r>
            <a:r>
              <a:rPr lang="en-US" altLang="ko-KR" sz="1400" dirty="0"/>
              <a:t>Persistent Volume</a:t>
            </a:r>
            <a:r>
              <a:rPr lang="ko-KR" altLang="en-US" sz="1400" dirty="0"/>
              <a:t>을 생성한다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B)</a:t>
            </a:r>
            <a:r>
              <a:rPr lang="ko-KR" altLang="en-US" sz="1400" dirty="0"/>
              <a:t> </a:t>
            </a:r>
            <a:r>
              <a:rPr lang="en-US" altLang="ko-KR" sz="1400" dirty="0"/>
              <a:t>POD</a:t>
            </a:r>
            <a:r>
              <a:rPr lang="ko-KR" altLang="en-US" sz="1400" dirty="0"/>
              <a:t>의 개수를 늘리고 서비스에 연결해 본다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B6231F-79A9-4D9A-BA93-B91A63F83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990" y="2514601"/>
            <a:ext cx="5067300" cy="41529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AEFCE01C-BC39-465C-A212-F880935E50FB}"/>
              </a:ext>
            </a:extLst>
          </p:cNvPr>
          <p:cNvGrpSpPr/>
          <p:nvPr/>
        </p:nvGrpSpPr>
        <p:grpSpPr>
          <a:xfrm>
            <a:off x="6943375" y="3167479"/>
            <a:ext cx="5067300" cy="2248094"/>
            <a:chOff x="1187624" y="3277989"/>
            <a:chExt cx="7125834" cy="3161357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9C0BC89-024D-4124-A286-C9A20942A5E1}"/>
                </a:ext>
              </a:extLst>
            </p:cNvPr>
            <p:cNvSpPr/>
            <p:nvPr/>
          </p:nvSpPr>
          <p:spPr>
            <a:xfrm>
              <a:off x="1187624" y="4725144"/>
              <a:ext cx="1512168" cy="63408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&lt;&lt;POD&gt;&gt;</a:t>
              </a:r>
            </a:p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Counter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061E7CB-91A0-459F-A2D6-281623E463D4}"/>
                </a:ext>
              </a:extLst>
            </p:cNvPr>
            <p:cNvSpPr/>
            <p:nvPr/>
          </p:nvSpPr>
          <p:spPr>
            <a:xfrm>
              <a:off x="3058846" y="4725144"/>
              <a:ext cx="1512168" cy="63408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&lt;&lt;POD&gt;&gt;</a:t>
              </a:r>
            </a:p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Counter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E423732-0959-4F4A-930A-61A014DDA218}"/>
                </a:ext>
              </a:extLst>
            </p:cNvPr>
            <p:cNvSpPr/>
            <p:nvPr/>
          </p:nvSpPr>
          <p:spPr>
            <a:xfrm>
              <a:off x="4930068" y="4725144"/>
              <a:ext cx="1512168" cy="63408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&lt;&lt;POD&gt;&gt;</a:t>
              </a:r>
            </a:p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Counter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A555AC3-FC2C-4BA7-B96D-86FC953CC9B2}"/>
                </a:ext>
              </a:extLst>
            </p:cNvPr>
            <p:cNvSpPr/>
            <p:nvPr/>
          </p:nvSpPr>
          <p:spPr>
            <a:xfrm>
              <a:off x="6801290" y="4725144"/>
              <a:ext cx="1512168" cy="63408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&lt;&lt;POD&gt;&gt;</a:t>
              </a:r>
            </a:p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Counter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8C836F2-0F7B-41A9-9418-7143B9A40307}"/>
                </a:ext>
              </a:extLst>
            </p:cNvPr>
            <p:cNvSpPr/>
            <p:nvPr/>
          </p:nvSpPr>
          <p:spPr>
            <a:xfrm>
              <a:off x="3058846" y="5805264"/>
              <a:ext cx="3383390" cy="63408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&lt;&lt;Persistent</a:t>
              </a:r>
              <a:r>
                <a:rPr lang="ko-KR" altLang="en-US" sz="1050" dirty="0">
                  <a:solidFill>
                    <a:schemeClr val="tx1"/>
                  </a:solidFill>
                </a:rPr>
                <a:t> </a:t>
              </a:r>
              <a:r>
                <a:rPr lang="en-US" altLang="ko-KR" sz="1050" dirty="0">
                  <a:solidFill>
                    <a:schemeClr val="tx1"/>
                  </a:solidFill>
                </a:rPr>
                <a:t>Volume&gt;&gt;</a:t>
              </a:r>
            </a:p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/data/count.txt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876EF083-9A05-4C72-9066-23FA69DD1AB4}"/>
                </a:ext>
              </a:extLst>
            </p:cNvPr>
            <p:cNvCxnSpPr>
              <a:stCxn id="18" idx="2"/>
            </p:cNvCxnSpPr>
            <p:nvPr/>
          </p:nvCxnSpPr>
          <p:spPr>
            <a:xfrm>
              <a:off x="1943708" y="5359226"/>
              <a:ext cx="1548172" cy="44603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0AFC8BC3-65E0-4E07-8BE2-C0DE2D0B4E39}"/>
                </a:ext>
              </a:extLst>
            </p:cNvPr>
            <p:cNvCxnSpPr>
              <a:stCxn id="19" idx="2"/>
            </p:cNvCxnSpPr>
            <p:nvPr/>
          </p:nvCxnSpPr>
          <p:spPr>
            <a:xfrm>
              <a:off x="3814930" y="5359226"/>
              <a:ext cx="253014" cy="44603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E0FD27C2-9D50-4991-8E49-92D18593E2F3}"/>
                </a:ext>
              </a:extLst>
            </p:cNvPr>
            <p:cNvCxnSpPr>
              <a:stCxn id="20" idx="2"/>
            </p:cNvCxnSpPr>
            <p:nvPr/>
          </p:nvCxnSpPr>
          <p:spPr>
            <a:xfrm flipH="1">
              <a:off x="5508104" y="5359226"/>
              <a:ext cx="178048" cy="44603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0495A4CD-A8DF-4D68-BC66-EE2669441ECA}"/>
                </a:ext>
              </a:extLst>
            </p:cNvPr>
            <p:cNvCxnSpPr>
              <a:stCxn id="21" idx="2"/>
            </p:cNvCxnSpPr>
            <p:nvPr/>
          </p:nvCxnSpPr>
          <p:spPr>
            <a:xfrm flipH="1">
              <a:off x="6084168" y="5359226"/>
              <a:ext cx="1473206" cy="44603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A8CE844-8BA9-497B-AD52-18AEA9177D6F}"/>
                </a:ext>
              </a:extLst>
            </p:cNvPr>
            <p:cNvSpPr/>
            <p:nvPr/>
          </p:nvSpPr>
          <p:spPr>
            <a:xfrm>
              <a:off x="3058846" y="3657724"/>
              <a:ext cx="3383390" cy="63408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&lt;&lt;service&gt;&gt;</a:t>
              </a:r>
            </a:p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Counter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D44CD1F7-A8B0-4C76-AB88-C5B6952C35B9}"/>
                </a:ext>
              </a:extLst>
            </p:cNvPr>
            <p:cNvCxnSpPr>
              <a:cxnSpLocks/>
              <a:stCxn id="27" idx="3"/>
              <a:endCxn id="18" idx="0"/>
            </p:cNvCxnSpPr>
            <p:nvPr/>
          </p:nvCxnSpPr>
          <p:spPr>
            <a:xfrm flipH="1">
              <a:off x="1943708" y="4198947"/>
              <a:ext cx="1610624" cy="52619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79836A66-1EB3-4446-B94B-C286CAFEC479}"/>
                </a:ext>
              </a:extLst>
            </p:cNvPr>
            <p:cNvCxnSpPr>
              <a:endCxn id="19" idx="0"/>
            </p:cNvCxnSpPr>
            <p:nvPr/>
          </p:nvCxnSpPr>
          <p:spPr>
            <a:xfrm flipH="1">
              <a:off x="3814930" y="4279106"/>
              <a:ext cx="399003" cy="44603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79C4AEF7-1DD9-48E9-9266-9A89C4E09137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>
              <a:off x="5287149" y="4279106"/>
              <a:ext cx="399003" cy="44603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90F28282-8639-4165-A056-B16B2B4CC9F2}"/>
                </a:ext>
              </a:extLst>
            </p:cNvPr>
            <p:cNvCxnSpPr>
              <a:cxnSpLocks/>
              <a:stCxn id="27" idx="5"/>
              <a:endCxn id="21" idx="0"/>
            </p:cNvCxnSpPr>
            <p:nvPr/>
          </p:nvCxnSpPr>
          <p:spPr>
            <a:xfrm>
              <a:off x="5946750" y="4198947"/>
              <a:ext cx="1610624" cy="52619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808E616-9992-46EB-A111-7685DC0808C4}"/>
                </a:ext>
              </a:extLst>
            </p:cNvPr>
            <p:cNvGrpSpPr/>
            <p:nvPr/>
          </p:nvGrpSpPr>
          <p:grpSpPr>
            <a:xfrm>
              <a:off x="4067944" y="3277989"/>
              <a:ext cx="1459890" cy="390258"/>
              <a:chOff x="4067944" y="3277989"/>
              <a:chExt cx="1459890" cy="390258"/>
            </a:xfrm>
          </p:grpSpPr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7069784D-F2B2-4C88-AEDD-087E758FD60B}"/>
                  </a:ext>
                </a:extLst>
              </p:cNvPr>
              <p:cNvCxnSpPr/>
              <p:nvPr/>
            </p:nvCxnSpPr>
            <p:spPr>
              <a:xfrm>
                <a:off x="4067944" y="3277989"/>
                <a:ext cx="0" cy="39025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471406B0-52D9-44A2-989F-2E0762E99505}"/>
                  </a:ext>
                </a:extLst>
              </p:cNvPr>
              <p:cNvCxnSpPr/>
              <p:nvPr/>
            </p:nvCxnSpPr>
            <p:spPr>
              <a:xfrm>
                <a:off x="4213933" y="3277989"/>
                <a:ext cx="0" cy="39025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F02953CB-DA08-4DF4-BB82-992770EF6EE3}"/>
                  </a:ext>
                </a:extLst>
              </p:cNvPr>
              <p:cNvCxnSpPr/>
              <p:nvPr/>
            </p:nvCxnSpPr>
            <p:spPr>
              <a:xfrm>
                <a:off x="4359922" y="3277989"/>
                <a:ext cx="0" cy="39025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803B48FC-471B-4163-AE33-A3BC7409B363}"/>
                  </a:ext>
                </a:extLst>
              </p:cNvPr>
              <p:cNvCxnSpPr/>
              <p:nvPr/>
            </p:nvCxnSpPr>
            <p:spPr>
              <a:xfrm>
                <a:off x="4505911" y="3277989"/>
                <a:ext cx="0" cy="39025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화살표 연결선 36">
                <a:extLst>
                  <a:ext uri="{FF2B5EF4-FFF2-40B4-BE49-F238E27FC236}">
                    <a16:creationId xmlns:a16="http://schemas.microsoft.com/office/drawing/2014/main" id="{05434B7D-5FCF-4A02-89D6-42EB9F5B6F23}"/>
                  </a:ext>
                </a:extLst>
              </p:cNvPr>
              <p:cNvCxnSpPr/>
              <p:nvPr/>
            </p:nvCxnSpPr>
            <p:spPr>
              <a:xfrm>
                <a:off x="4651900" y="3277989"/>
                <a:ext cx="0" cy="39025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9FD9622E-890E-4B79-84E1-61BE56BE6F96}"/>
                  </a:ext>
                </a:extLst>
              </p:cNvPr>
              <p:cNvCxnSpPr/>
              <p:nvPr/>
            </p:nvCxnSpPr>
            <p:spPr>
              <a:xfrm>
                <a:off x="4797889" y="3277989"/>
                <a:ext cx="0" cy="39025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화살표 연결선 38">
                <a:extLst>
                  <a:ext uri="{FF2B5EF4-FFF2-40B4-BE49-F238E27FC236}">
                    <a16:creationId xmlns:a16="http://schemas.microsoft.com/office/drawing/2014/main" id="{FAE178CD-DF2A-4A26-A1DA-4306907C199C}"/>
                  </a:ext>
                </a:extLst>
              </p:cNvPr>
              <p:cNvCxnSpPr/>
              <p:nvPr/>
            </p:nvCxnSpPr>
            <p:spPr>
              <a:xfrm>
                <a:off x="4943878" y="3277989"/>
                <a:ext cx="0" cy="39025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6F2C7FA7-6438-4799-BF09-A38A0A505468}"/>
                  </a:ext>
                </a:extLst>
              </p:cNvPr>
              <p:cNvCxnSpPr/>
              <p:nvPr/>
            </p:nvCxnSpPr>
            <p:spPr>
              <a:xfrm>
                <a:off x="5089867" y="3277989"/>
                <a:ext cx="0" cy="39025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A28CA20C-17B3-4E5C-B510-0BC43FDE3B09}"/>
                  </a:ext>
                </a:extLst>
              </p:cNvPr>
              <p:cNvCxnSpPr/>
              <p:nvPr/>
            </p:nvCxnSpPr>
            <p:spPr>
              <a:xfrm>
                <a:off x="5235856" y="3277989"/>
                <a:ext cx="0" cy="39025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화살표 연결선 41">
                <a:extLst>
                  <a:ext uri="{FF2B5EF4-FFF2-40B4-BE49-F238E27FC236}">
                    <a16:creationId xmlns:a16="http://schemas.microsoft.com/office/drawing/2014/main" id="{3B5F83AF-448F-4C2E-9988-E0FC37302601}"/>
                  </a:ext>
                </a:extLst>
              </p:cNvPr>
              <p:cNvCxnSpPr/>
              <p:nvPr/>
            </p:nvCxnSpPr>
            <p:spPr>
              <a:xfrm>
                <a:off x="5381845" y="3277989"/>
                <a:ext cx="0" cy="39025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A210DE02-AB0C-463A-B049-4448D3162AB2}"/>
                  </a:ext>
                </a:extLst>
              </p:cNvPr>
              <p:cNvCxnSpPr/>
              <p:nvPr/>
            </p:nvCxnSpPr>
            <p:spPr>
              <a:xfrm>
                <a:off x="5527834" y="3277989"/>
                <a:ext cx="0" cy="39025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C9408CA-A752-45EA-873A-406DC25E04C2}"/>
              </a:ext>
            </a:extLst>
          </p:cNvPr>
          <p:cNvSpPr txBox="1"/>
          <p:nvPr/>
        </p:nvSpPr>
        <p:spPr>
          <a:xfrm>
            <a:off x="8492684" y="5620214"/>
            <a:ext cx="19686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read count</a:t>
            </a:r>
          </a:p>
          <a:p>
            <a:r>
              <a:rPr lang="en-US" altLang="ko-KR" sz="1400" dirty="0"/>
              <a:t>increase count</a:t>
            </a:r>
          </a:p>
          <a:p>
            <a:r>
              <a:rPr lang="en-US" altLang="ko-KR" sz="1400" dirty="0"/>
              <a:t>write count</a:t>
            </a:r>
          </a:p>
          <a:p>
            <a:r>
              <a:rPr lang="ko-KR" altLang="en-US" sz="1400" dirty="0"/>
              <a:t>가 </a:t>
            </a:r>
            <a:r>
              <a:rPr lang="en-US" altLang="ko-KR" sz="1400" dirty="0"/>
              <a:t>ATOMIC </a:t>
            </a:r>
            <a:r>
              <a:rPr lang="ko-KR" altLang="en-US" sz="1400" dirty="0"/>
              <a:t>해야 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8790391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Kubernetes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간단한 예제 </a:t>
            </a:r>
            <a:r>
              <a:rPr lang="en-US" altLang="ko-KR" dirty="0"/>
              <a:t>- 3</a:t>
            </a:r>
            <a:r>
              <a:rPr lang="ko-KR" altLang="en-US" dirty="0"/>
              <a:t> </a:t>
            </a:r>
            <a:r>
              <a:rPr lang="en-US" altLang="ko-KR" dirty="0"/>
              <a:t>(tutorials/</a:t>
            </a:r>
            <a:r>
              <a:rPr lang="en-US" altLang="ko-KR" dirty="0" err="1"/>
              <a:t>kubernetes</a:t>
            </a:r>
            <a:r>
              <a:rPr lang="en-US" altLang="ko-KR" dirty="0"/>
              <a:t>/server3.js)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0ED19A-A31B-425D-B844-705BF11D8BED}"/>
              </a:ext>
            </a:extLst>
          </p:cNvPr>
          <p:cNvSpPr/>
          <p:nvPr/>
        </p:nvSpPr>
        <p:spPr>
          <a:xfrm>
            <a:off x="5334000" y="893119"/>
            <a:ext cx="6019800" cy="276999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altLang="ko-KR" sz="1200" dirty="0"/>
              <a:t>https://kubernetes.io/ko/docs/tutorials/kubernetes-basics/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87EBF6-B48F-47AD-B21B-C1156BD852E5}"/>
              </a:ext>
            </a:extLst>
          </p:cNvPr>
          <p:cNvSpPr txBox="1"/>
          <p:nvPr/>
        </p:nvSpPr>
        <p:spPr>
          <a:xfrm>
            <a:off x="1054249" y="1790029"/>
            <a:ext cx="2727991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1)</a:t>
            </a:r>
            <a:r>
              <a:rPr lang="ko-KR" altLang="en-US" sz="1400" dirty="0"/>
              <a:t> </a:t>
            </a:r>
            <a:r>
              <a:rPr lang="en-US" altLang="ko-KR" sz="1400" dirty="0"/>
              <a:t>Redis DB </a:t>
            </a:r>
            <a:r>
              <a:rPr lang="ko-KR" altLang="en-US" sz="1400" dirty="0"/>
              <a:t>서비스를 생성한다</a:t>
            </a:r>
            <a:r>
              <a:rPr lang="en-US" altLang="ko-KR" sz="1400" dirty="0"/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8563FB2-9DD9-4101-B911-35E311E19182}"/>
              </a:ext>
            </a:extLst>
          </p:cNvPr>
          <p:cNvSpPr txBox="1"/>
          <p:nvPr/>
        </p:nvSpPr>
        <p:spPr>
          <a:xfrm>
            <a:off x="1343472" y="2428240"/>
            <a:ext cx="2730193" cy="40646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apiVersion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: apps/v1</a:t>
            </a:r>
          </a:p>
          <a:p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kind: Deployment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metadata: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name: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redis</a:t>
            </a: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labels: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app: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redis</a:t>
            </a: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spec: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replicas: 1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selector: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matchLabels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app: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redis</a:t>
            </a: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template: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metadata: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labels: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  app: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redis</a:t>
            </a: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spec: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containers: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  - name: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redis</a:t>
            </a: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    image: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redis</a:t>
            </a: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ED5E356-3457-4469-A7BD-AF1D0EA08D75}"/>
              </a:ext>
            </a:extLst>
          </p:cNvPr>
          <p:cNvSpPr/>
          <p:nvPr/>
        </p:nvSpPr>
        <p:spPr>
          <a:xfrm>
            <a:off x="1343472" y="2099784"/>
            <a:ext cx="2296161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err="1"/>
              <a:t>redis_deployment.yaml</a:t>
            </a:r>
            <a:endParaRPr lang="ko-KR" altLang="en-US" sz="12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032839C-1A9C-4032-B88D-B5024A484C80}"/>
              </a:ext>
            </a:extLst>
          </p:cNvPr>
          <p:cNvSpPr txBox="1"/>
          <p:nvPr/>
        </p:nvSpPr>
        <p:spPr>
          <a:xfrm>
            <a:off x="4166587" y="2428240"/>
            <a:ext cx="2620293" cy="40646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apiVersion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: v1</a:t>
            </a:r>
          </a:p>
          <a:p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kind: Service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metadata: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name: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redis</a:t>
            </a: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labels: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app: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redis</a:t>
            </a: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spec: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ports: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- port: 6379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targetPort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: 6379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selector: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app: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redis</a:t>
            </a: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DF77190-0763-40A2-92E9-9B9C70CF652C}"/>
              </a:ext>
            </a:extLst>
          </p:cNvPr>
          <p:cNvSpPr/>
          <p:nvPr/>
        </p:nvSpPr>
        <p:spPr>
          <a:xfrm>
            <a:off x="4166588" y="2099784"/>
            <a:ext cx="2296161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err="1"/>
              <a:t>redis_service.yaml</a:t>
            </a:r>
            <a:endParaRPr lang="ko-KR" altLang="en-US" sz="1200" b="1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2DAEACF-1820-4F52-BB04-2686D8FEB7AA}"/>
              </a:ext>
            </a:extLst>
          </p:cNvPr>
          <p:cNvSpPr/>
          <p:nvPr/>
        </p:nvSpPr>
        <p:spPr>
          <a:xfrm>
            <a:off x="9263569" y="4922717"/>
            <a:ext cx="1584960" cy="53697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&lt;&lt;service&gt;&gt;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REDIS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721D77-27F4-40A0-9F81-C91560DF1A97}"/>
              </a:ext>
            </a:extLst>
          </p:cNvPr>
          <p:cNvSpPr/>
          <p:nvPr/>
        </p:nvSpPr>
        <p:spPr>
          <a:xfrm>
            <a:off x="9263570" y="5859152"/>
            <a:ext cx="1584960" cy="53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&lt;&lt;POD&gt;&gt;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REDIS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E8FEF0-677F-4B4C-B8C2-FE4B0D1AFB0B}"/>
              </a:ext>
            </a:extLst>
          </p:cNvPr>
          <p:cNvCxnSpPr>
            <a:stCxn id="4" idx="4"/>
            <a:endCxn id="8" idx="0"/>
          </p:cNvCxnSpPr>
          <p:nvPr/>
        </p:nvCxnSpPr>
        <p:spPr>
          <a:xfrm>
            <a:off x="10056049" y="5459690"/>
            <a:ext cx="1" cy="3994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CCF7CBFE-D1B5-4526-9D38-3CF34AF71FFD}"/>
              </a:ext>
            </a:extLst>
          </p:cNvPr>
          <p:cNvSpPr/>
          <p:nvPr/>
        </p:nvSpPr>
        <p:spPr>
          <a:xfrm>
            <a:off x="9263568" y="2654056"/>
            <a:ext cx="1584960" cy="53697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&lt;&lt;service&gt;&gt;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COUNT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88B259E-402B-4F44-9E1B-48AEBF087CE7}"/>
              </a:ext>
            </a:extLst>
          </p:cNvPr>
          <p:cNvSpPr/>
          <p:nvPr/>
        </p:nvSpPr>
        <p:spPr>
          <a:xfrm>
            <a:off x="9263569" y="3590491"/>
            <a:ext cx="1584960" cy="53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&lt;&lt;POD&gt;&gt;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COUNT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F14F671-0824-471F-9098-41A99B71E5C2}"/>
              </a:ext>
            </a:extLst>
          </p:cNvPr>
          <p:cNvCxnSpPr>
            <a:stCxn id="52" idx="4"/>
            <a:endCxn id="53" idx="0"/>
          </p:cNvCxnSpPr>
          <p:nvPr/>
        </p:nvCxnSpPr>
        <p:spPr>
          <a:xfrm>
            <a:off x="10056048" y="3191029"/>
            <a:ext cx="1" cy="3994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732656B-BB3B-4C35-AA10-A69039309C4C}"/>
              </a:ext>
            </a:extLst>
          </p:cNvPr>
          <p:cNvCxnSpPr>
            <a:stCxn id="53" idx="2"/>
            <a:endCxn id="4" idx="0"/>
          </p:cNvCxnSpPr>
          <p:nvPr/>
        </p:nvCxnSpPr>
        <p:spPr>
          <a:xfrm>
            <a:off x="10056049" y="4127464"/>
            <a:ext cx="0" cy="7952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5CE7EB6-F844-4183-A807-5FB79137DC5D}"/>
              </a:ext>
            </a:extLst>
          </p:cNvPr>
          <p:cNvCxnSpPr>
            <a:cxnSpLocks/>
            <a:endCxn id="52" idx="2"/>
          </p:cNvCxnSpPr>
          <p:nvPr/>
        </p:nvCxnSpPr>
        <p:spPr>
          <a:xfrm>
            <a:off x="7132322" y="2922543"/>
            <a:ext cx="21312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610F3B7-87EF-4B84-8527-35B227746551}"/>
              </a:ext>
            </a:extLst>
          </p:cNvPr>
          <p:cNvSpPr/>
          <p:nvPr/>
        </p:nvSpPr>
        <p:spPr>
          <a:xfrm>
            <a:off x="7132322" y="2645043"/>
            <a:ext cx="20377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http://172.17.145.78:31478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4823912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Kubernetes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간단한 예제 </a:t>
            </a:r>
            <a:r>
              <a:rPr lang="en-US" altLang="ko-KR" dirty="0"/>
              <a:t>- 3</a:t>
            </a:r>
            <a:r>
              <a:rPr lang="ko-KR" altLang="en-US" dirty="0"/>
              <a:t> </a:t>
            </a:r>
            <a:r>
              <a:rPr lang="en-US" altLang="ko-KR" dirty="0"/>
              <a:t>(tutorials/</a:t>
            </a:r>
            <a:r>
              <a:rPr lang="en-US" altLang="ko-KR" dirty="0" err="1"/>
              <a:t>kubernetes</a:t>
            </a:r>
            <a:r>
              <a:rPr lang="en-US" altLang="ko-KR" dirty="0"/>
              <a:t>/server3.js)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0ED19A-A31B-425D-B844-705BF11D8BED}"/>
              </a:ext>
            </a:extLst>
          </p:cNvPr>
          <p:cNvSpPr/>
          <p:nvPr/>
        </p:nvSpPr>
        <p:spPr>
          <a:xfrm>
            <a:off x="5334000" y="893119"/>
            <a:ext cx="6019800" cy="276999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altLang="ko-KR" sz="1200" dirty="0"/>
              <a:t>https://kubernetes.io/ko/docs/tutorials/kubernetes-basics/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87EBF6-B48F-47AD-B21B-C1156BD852E5}"/>
              </a:ext>
            </a:extLst>
          </p:cNvPr>
          <p:cNvSpPr txBox="1"/>
          <p:nvPr/>
        </p:nvSpPr>
        <p:spPr>
          <a:xfrm>
            <a:off x="1054249" y="1790029"/>
            <a:ext cx="2126864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2)</a:t>
            </a:r>
            <a:r>
              <a:rPr lang="ko-KR" altLang="en-US" sz="1400" dirty="0"/>
              <a:t> </a:t>
            </a:r>
            <a:r>
              <a:rPr lang="en-US" altLang="ko-KR" sz="1400" dirty="0"/>
              <a:t>Redis DB</a:t>
            </a:r>
            <a:r>
              <a:rPr lang="ko-KR" altLang="en-US" sz="1400" dirty="0"/>
              <a:t>를 사용한다</a:t>
            </a:r>
            <a:r>
              <a:rPr lang="en-US" altLang="ko-KR" sz="1400" dirty="0"/>
              <a:t>.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D481A37-90DB-4300-A69C-4EB639FFB100}"/>
              </a:ext>
            </a:extLst>
          </p:cNvPr>
          <p:cNvSpPr/>
          <p:nvPr/>
        </p:nvSpPr>
        <p:spPr>
          <a:xfrm>
            <a:off x="9263569" y="4922717"/>
            <a:ext cx="1584960" cy="53697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&lt;&lt;service&gt;&gt;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REDIS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3B9ECF-0347-4B31-9375-6FDA3FC5CEB7}"/>
              </a:ext>
            </a:extLst>
          </p:cNvPr>
          <p:cNvSpPr/>
          <p:nvPr/>
        </p:nvSpPr>
        <p:spPr>
          <a:xfrm>
            <a:off x="9263570" y="5859152"/>
            <a:ext cx="1584960" cy="53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&lt;&lt;POD&gt;&gt;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REDIS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8092674-D2CB-452D-B669-89AB174F162B}"/>
              </a:ext>
            </a:extLst>
          </p:cNvPr>
          <p:cNvCxnSpPr>
            <a:stCxn id="12" idx="4"/>
            <a:endCxn id="13" idx="0"/>
          </p:cNvCxnSpPr>
          <p:nvPr/>
        </p:nvCxnSpPr>
        <p:spPr>
          <a:xfrm>
            <a:off x="10056049" y="5459690"/>
            <a:ext cx="1" cy="3994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8DECDCDE-AB60-41CE-86BA-FD6F7D253FD1}"/>
              </a:ext>
            </a:extLst>
          </p:cNvPr>
          <p:cNvSpPr/>
          <p:nvPr/>
        </p:nvSpPr>
        <p:spPr>
          <a:xfrm>
            <a:off x="9263568" y="2654056"/>
            <a:ext cx="1584960" cy="53697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&lt;&lt;service&gt;&gt;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COUNT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C6BD9F-6043-46AB-BA99-A22562ECC0A5}"/>
              </a:ext>
            </a:extLst>
          </p:cNvPr>
          <p:cNvSpPr/>
          <p:nvPr/>
        </p:nvSpPr>
        <p:spPr>
          <a:xfrm>
            <a:off x="9263569" y="3590491"/>
            <a:ext cx="1584960" cy="53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&lt;&lt;POD&gt;&gt;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COUNT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DE45BB2-C68A-45EC-8CF8-EED16C97F3EA}"/>
              </a:ext>
            </a:extLst>
          </p:cNvPr>
          <p:cNvCxnSpPr>
            <a:stCxn id="16" idx="4"/>
            <a:endCxn id="17" idx="0"/>
          </p:cNvCxnSpPr>
          <p:nvPr/>
        </p:nvCxnSpPr>
        <p:spPr>
          <a:xfrm>
            <a:off x="10056048" y="3191029"/>
            <a:ext cx="1" cy="3994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F49EB6F-93CF-4863-A975-FA68F39891C5}"/>
              </a:ext>
            </a:extLst>
          </p:cNvPr>
          <p:cNvCxnSpPr>
            <a:stCxn id="17" idx="2"/>
            <a:endCxn id="12" idx="0"/>
          </p:cNvCxnSpPr>
          <p:nvPr/>
        </p:nvCxnSpPr>
        <p:spPr>
          <a:xfrm>
            <a:off x="10056049" y="4127464"/>
            <a:ext cx="0" cy="7952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0A2291B-EE32-407B-8EF9-21F58B6C8BA3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7132322" y="2922543"/>
            <a:ext cx="21312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683B466-BA22-4E4D-B6B1-1E1EDBDF1FAB}"/>
              </a:ext>
            </a:extLst>
          </p:cNvPr>
          <p:cNvSpPr/>
          <p:nvPr/>
        </p:nvSpPr>
        <p:spPr>
          <a:xfrm>
            <a:off x="7132322" y="2645043"/>
            <a:ext cx="20377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http://172.17.145.78:31478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07FD70-8BAA-4F97-BC99-590BCD46A80E}"/>
              </a:ext>
            </a:extLst>
          </p:cNvPr>
          <p:cNvSpPr txBox="1"/>
          <p:nvPr/>
        </p:nvSpPr>
        <p:spPr>
          <a:xfrm>
            <a:off x="1343472" y="2428240"/>
            <a:ext cx="5585648" cy="43484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var 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redis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require('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redis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').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createClient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process.env.REDIS_SERVICE_PORT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                                             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process.env.REDIS_SERVICE_HOST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var http = require('http');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http.createServer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(function(request, response) {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redis.get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('count', function(err, data){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var count = 0;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if ( !err &amp;&amp; data != null) count =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parseInt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(data);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count = count + 1;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redis.set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('count', count);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response.writeHead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(200);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response.end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count.toString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});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}).listen(8080);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B1D7159-183A-4731-A0B7-4BCE8420C471}"/>
              </a:ext>
            </a:extLst>
          </p:cNvPr>
          <p:cNvSpPr/>
          <p:nvPr/>
        </p:nvSpPr>
        <p:spPr>
          <a:xfrm>
            <a:off x="1343472" y="2099784"/>
            <a:ext cx="2296161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/>
              <a:t>server3.js</a:t>
            </a:r>
            <a:endParaRPr lang="ko-KR" altLang="en-US" sz="1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CC95238-7ACE-4409-90CD-DFFFD9924269}"/>
              </a:ext>
            </a:extLst>
          </p:cNvPr>
          <p:cNvSpPr/>
          <p:nvPr/>
        </p:nvSpPr>
        <p:spPr>
          <a:xfrm>
            <a:off x="7544079" y="4998025"/>
            <a:ext cx="17684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REDIS_SERVICE_HOST</a:t>
            </a:r>
          </a:p>
          <a:p>
            <a:r>
              <a:rPr lang="en-US" altLang="ko-KR" sz="1200" b="1" dirty="0">
                <a:solidFill>
                  <a:srgbClr val="FF0000"/>
                </a:solidFill>
              </a:rPr>
              <a:t>REDIS_SERVICE_PORT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64530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Kubernetes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간단한 예제 </a:t>
            </a:r>
            <a:r>
              <a:rPr lang="en-US" altLang="ko-KR" dirty="0"/>
              <a:t>- 3</a:t>
            </a:r>
            <a:r>
              <a:rPr lang="ko-KR" altLang="en-US" dirty="0"/>
              <a:t> </a:t>
            </a:r>
            <a:r>
              <a:rPr lang="en-US" altLang="ko-KR" dirty="0"/>
              <a:t>(tutorials/</a:t>
            </a:r>
            <a:r>
              <a:rPr lang="en-US" altLang="ko-KR" dirty="0" err="1"/>
              <a:t>kubernetes</a:t>
            </a:r>
            <a:r>
              <a:rPr lang="en-US" altLang="ko-KR" dirty="0"/>
              <a:t>/server3.js)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0ED19A-A31B-425D-B844-705BF11D8BED}"/>
              </a:ext>
            </a:extLst>
          </p:cNvPr>
          <p:cNvSpPr/>
          <p:nvPr/>
        </p:nvSpPr>
        <p:spPr>
          <a:xfrm>
            <a:off x="5334000" y="893119"/>
            <a:ext cx="6019800" cy="276999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altLang="ko-KR" sz="1200" dirty="0"/>
              <a:t>https://kubernetes.io/ko/docs/tutorials/kubernetes-basics/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87EBF6-B48F-47AD-B21B-C1156BD852E5}"/>
              </a:ext>
            </a:extLst>
          </p:cNvPr>
          <p:cNvSpPr txBox="1"/>
          <p:nvPr/>
        </p:nvSpPr>
        <p:spPr>
          <a:xfrm>
            <a:off x="1054249" y="1790029"/>
            <a:ext cx="2126864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2)</a:t>
            </a:r>
            <a:r>
              <a:rPr lang="ko-KR" altLang="en-US" sz="1400" dirty="0"/>
              <a:t> </a:t>
            </a:r>
            <a:r>
              <a:rPr lang="en-US" altLang="ko-KR" sz="1400" dirty="0"/>
              <a:t>Redis DB</a:t>
            </a:r>
            <a:r>
              <a:rPr lang="ko-KR" altLang="en-US" sz="1400" dirty="0"/>
              <a:t>를 사용한다</a:t>
            </a:r>
            <a:r>
              <a:rPr lang="en-US" altLang="ko-KR" sz="1400" dirty="0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07FD70-8BAA-4F97-BC99-590BCD46A80E}"/>
              </a:ext>
            </a:extLst>
          </p:cNvPr>
          <p:cNvSpPr txBox="1"/>
          <p:nvPr/>
        </p:nvSpPr>
        <p:spPr>
          <a:xfrm>
            <a:off x="1343472" y="2428241"/>
            <a:ext cx="2375087" cy="40646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 "name": "count",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 "version": "0.0.0",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 "private": true,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 "scripts": {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   "start": "node server3.js"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 },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 "dependencies": {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   "</a:t>
            </a:r>
            <a:r>
              <a:rPr lang="en-US" altLang="ko-KR" sz="1200" dirty="0" err="1"/>
              <a:t>redis</a:t>
            </a:r>
            <a:r>
              <a:rPr lang="en-US" altLang="ko-KR" sz="1200" dirty="0"/>
              <a:t>": "latest"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 }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}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B1D7159-183A-4731-A0B7-4BCE8420C471}"/>
              </a:ext>
            </a:extLst>
          </p:cNvPr>
          <p:cNvSpPr/>
          <p:nvPr/>
        </p:nvSpPr>
        <p:spPr>
          <a:xfrm>
            <a:off x="1343472" y="2099784"/>
            <a:ext cx="2296161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err="1"/>
              <a:t>package.json</a:t>
            </a:r>
            <a:endParaRPr lang="ko-KR" altLang="en-US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49F01C-5E15-46FC-BE71-B4D58FD005F0}"/>
              </a:ext>
            </a:extLst>
          </p:cNvPr>
          <p:cNvSpPr txBox="1"/>
          <p:nvPr/>
        </p:nvSpPr>
        <p:spPr>
          <a:xfrm>
            <a:off x="3924650" y="2442411"/>
            <a:ext cx="2375087" cy="40646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FROM node:12.18.0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WORKDIR /</a:t>
            </a:r>
            <a:r>
              <a:rPr lang="en-US" altLang="ko-KR" sz="1200" dirty="0" err="1"/>
              <a:t>src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COPY </a:t>
            </a:r>
            <a:r>
              <a:rPr lang="en-US" altLang="ko-KR" sz="1200" dirty="0" err="1"/>
              <a:t>package.json</a:t>
            </a:r>
            <a:r>
              <a:rPr lang="en-US" altLang="ko-KR" sz="1200" dirty="0"/>
              <a:t> .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RUN </a:t>
            </a:r>
            <a:r>
              <a:rPr lang="en-US" altLang="ko-KR" sz="1200" dirty="0" err="1"/>
              <a:t>npm</a:t>
            </a:r>
            <a:r>
              <a:rPr lang="en-US" altLang="ko-KR" sz="1200" dirty="0"/>
              <a:t> install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COPY server3.js .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EXPOSE 8080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CMD </a:t>
            </a:r>
            <a:r>
              <a:rPr lang="en-US" altLang="ko-KR" sz="1200" dirty="0" err="1"/>
              <a:t>npm</a:t>
            </a:r>
            <a:r>
              <a:rPr lang="en-US" altLang="ko-KR" sz="1200" dirty="0"/>
              <a:t> start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A71448E-93EF-469A-AB27-4F208298F9E4}"/>
              </a:ext>
            </a:extLst>
          </p:cNvPr>
          <p:cNvSpPr/>
          <p:nvPr/>
        </p:nvSpPr>
        <p:spPr>
          <a:xfrm>
            <a:off x="3924650" y="2113954"/>
            <a:ext cx="2296161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/>
              <a:t>dockerfile3</a:t>
            </a:r>
            <a:endParaRPr lang="ko-KR" altLang="en-US" sz="12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5C67DD-59C9-4AA1-8843-6D6BE0D842E5}"/>
              </a:ext>
            </a:extLst>
          </p:cNvPr>
          <p:cNvSpPr/>
          <p:nvPr/>
        </p:nvSpPr>
        <p:spPr>
          <a:xfrm>
            <a:off x="6447225" y="2428241"/>
            <a:ext cx="5787931" cy="1020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</a:rPr>
              <a:t>docker build -t count:v4 -f dockerfile3 . </a:t>
            </a:r>
            <a:r>
              <a:rPr lang="ko-KR" altLang="en-US" sz="1400" dirty="0">
                <a:solidFill>
                  <a:prstClr val="black"/>
                </a:solidFill>
              </a:rPr>
              <a:t>명령으로 이미지를 빌드한다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 altLang="ko-KR" sz="1400" dirty="0" err="1">
                <a:solidFill>
                  <a:prstClr val="black"/>
                </a:solidFill>
              </a:rPr>
              <a:t>kubectl</a:t>
            </a:r>
            <a:r>
              <a:rPr lang="en-US" altLang="ko-KR" sz="1400" dirty="0">
                <a:solidFill>
                  <a:prstClr val="black"/>
                </a:solidFill>
              </a:rPr>
              <a:t> set image deployments/count count=count:v4 </a:t>
            </a:r>
            <a:r>
              <a:rPr lang="ko-KR" altLang="en-US" sz="1400" dirty="0">
                <a:solidFill>
                  <a:prstClr val="black"/>
                </a:solidFill>
              </a:rPr>
              <a:t>으로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lvl="0">
              <a:lnSpc>
                <a:spcPct val="150000"/>
              </a:lnSpc>
            </a:pPr>
            <a:r>
              <a:rPr lang="ko-KR" altLang="en-US" sz="1400" dirty="0">
                <a:solidFill>
                  <a:prstClr val="black"/>
                </a:solidFill>
              </a:rPr>
              <a:t>이미지를 </a:t>
            </a:r>
            <a:r>
              <a:rPr lang="en-US" altLang="ko-KR" sz="1400" dirty="0">
                <a:solidFill>
                  <a:prstClr val="black"/>
                </a:solidFill>
              </a:rPr>
              <a:t>update</a:t>
            </a:r>
            <a:r>
              <a:rPr lang="ko-KR" altLang="en-US" sz="1400" dirty="0">
                <a:solidFill>
                  <a:prstClr val="black"/>
                </a:solidFill>
              </a:rPr>
              <a:t>한다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1F6F6A6-E5A8-4D0B-844F-CDE74043A0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33" t="21853" b="13023"/>
          <a:stretch/>
        </p:blipFill>
        <p:spPr>
          <a:xfrm>
            <a:off x="6638630" y="3703976"/>
            <a:ext cx="5405120" cy="2258626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2D7B909D-C127-471A-94DE-805316E3E1FF}"/>
              </a:ext>
            </a:extLst>
          </p:cNvPr>
          <p:cNvSpPr/>
          <p:nvPr/>
        </p:nvSpPr>
        <p:spPr>
          <a:xfrm>
            <a:off x="6961251" y="5962602"/>
            <a:ext cx="4432624" cy="697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400" dirty="0">
                <a:solidFill>
                  <a:prstClr val="black"/>
                </a:solidFill>
              </a:rPr>
              <a:t>새로운 </a:t>
            </a:r>
            <a:r>
              <a:rPr lang="en-US" altLang="ko-KR" sz="1400" dirty="0">
                <a:solidFill>
                  <a:prstClr val="black"/>
                </a:solidFill>
              </a:rPr>
              <a:t>POD </a:t>
            </a:r>
            <a:r>
              <a:rPr lang="ko-KR" altLang="en-US" sz="1400" dirty="0">
                <a:solidFill>
                  <a:prstClr val="black"/>
                </a:solidFill>
              </a:rPr>
              <a:t>들이 생성되고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기존 </a:t>
            </a:r>
            <a:r>
              <a:rPr lang="en-US" altLang="ko-KR" sz="1400" dirty="0">
                <a:solidFill>
                  <a:prstClr val="black"/>
                </a:solidFill>
              </a:rPr>
              <a:t>POD</a:t>
            </a:r>
            <a:r>
              <a:rPr lang="ko-KR" altLang="en-US" sz="1400" dirty="0">
                <a:solidFill>
                  <a:prstClr val="black"/>
                </a:solidFill>
              </a:rPr>
              <a:t>들이 종료된다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ko-KR" altLang="en-US" sz="1400" dirty="0">
                <a:solidFill>
                  <a:prstClr val="black"/>
                </a:solidFill>
              </a:rPr>
              <a:t>계속 서비스는 제공된다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905704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5FE52936-9EC8-4D42-B03A-577B2A2A9B6B}"/>
              </a:ext>
            </a:extLst>
          </p:cNvPr>
          <p:cNvSpPr/>
          <p:nvPr/>
        </p:nvSpPr>
        <p:spPr>
          <a:xfrm>
            <a:off x="8328849" y="3861288"/>
            <a:ext cx="1584960" cy="53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&lt;&lt;POD&gt;&gt;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COUNT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Kubernetes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간단한 예제 </a:t>
            </a:r>
            <a:r>
              <a:rPr lang="en-US" altLang="ko-KR" dirty="0"/>
              <a:t>- 3</a:t>
            </a:r>
            <a:r>
              <a:rPr lang="ko-KR" altLang="en-US" dirty="0"/>
              <a:t> </a:t>
            </a:r>
            <a:r>
              <a:rPr lang="en-US" altLang="ko-KR" dirty="0"/>
              <a:t>(tutorials/</a:t>
            </a:r>
            <a:r>
              <a:rPr lang="en-US" altLang="ko-KR" dirty="0" err="1"/>
              <a:t>kubernetes</a:t>
            </a:r>
            <a:r>
              <a:rPr lang="en-US" altLang="ko-KR" dirty="0"/>
              <a:t>/server3.js)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0ED19A-A31B-425D-B844-705BF11D8BED}"/>
              </a:ext>
            </a:extLst>
          </p:cNvPr>
          <p:cNvSpPr/>
          <p:nvPr/>
        </p:nvSpPr>
        <p:spPr>
          <a:xfrm>
            <a:off x="5334000" y="893119"/>
            <a:ext cx="6019800" cy="276999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altLang="ko-KR" sz="1200" dirty="0"/>
              <a:t>https://kubernetes.io/ko/docs/tutorials/kubernetes-basics/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87EBF6-B48F-47AD-B21B-C1156BD852E5}"/>
              </a:ext>
            </a:extLst>
          </p:cNvPr>
          <p:cNvSpPr txBox="1"/>
          <p:nvPr/>
        </p:nvSpPr>
        <p:spPr>
          <a:xfrm>
            <a:off x="1054249" y="1790029"/>
            <a:ext cx="2126864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2)</a:t>
            </a:r>
            <a:r>
              <a:rPr lang="ko-KR" altLang="en-US" sz="1400" dirty="0"/>
              <a:t> </a:t>
            </a:r>
            <a:r>
              <a:rPr lang="en-US" altLang="ko-KR" sz="1400" dirty="0"/>
              <a:t>Redis DB</a:t>
            </a:r>
            <a:r>
              <a:rPr lang="ko-KR" altLang="en-US" sz="1400" dirty="0"/>
              <a:t>를 사용한다</a:t>
            </a:r>
            <a:r>
              <a:rPr lang="en-US" altLang="ko-KR" sz="14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ADBC16-87AF-45DB-8CA8-84BCB2F66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231" y="2228513"/>
            <a:ext cx="6386409" cy="4629487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6BCD2B1B-2B0D-4CA3-BE75-3068AF32AA95}"/>
              </a:ext>
            </a:extLst>
          </p:cNvPr>
          <p:cNvSpPr/>
          <p:nvPr/>
        </p:nvSpPr>
        <p:spPr>
          <a:xfrm>
            <a:off x="10035729" y="4910262"/>
            <a:ext cx="1584960" cy="53697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&lt;&lt;service&gt;&gt;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REDIS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6D5815-C893-451F-9A0B-2A0D7F525345}"/>
              </a:ext>
            </a:extLst>
          </p:cNvPr>
          <p:cNvSpPr/>
          <p:nvPr/>
        </p:nvSpPr>
        <p:spPr>
          <a:xfrm>
            <a:off x="10035730" y="5846697"/>
            <a:ext cx="1584960" cy="53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&lt;&lt;POD&gt;&gt;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REDIS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ABA7787-40EC-4B45-9EE0-13BF18512E48}"/>
              </a:ext>
            </a:extLst>
          </p:cNvPr>
          <p:cNvCxnSpPr>
            <a:stCxn id="16" idx="4"/>
            <a:endCxn id="17" idx="0"/>
          </p:cNvCxnSpPr>
          <p:nvPr/>
        </p:nvCxnSpPr>
        <p:spPr>
          <a:xfrm>
            <a:off x="10828209" y="5447235"/>
            <a:ext cx="1" cy="3994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CF4F37F-E749-4133-A26A-554DFBEB4908}"/>
              </a:ext>
            </a:extLst>
          </p:cNvPr>
          <p:cNvCxnSpPr>
            <a:stCxn id="19" idx="4"/>
            <a:endCxn id="20" idx="0"/>
          </p:cNvCxnSpPr>
          <p:nvPr/>
        </p:nvCxnSpPr>
        <p:spPr>
          <a:xfrm>
            <a:off x="10828208" y="3178574"/>
            <a:ext cx="1" cy="3994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BFACD5D-5841-4670-B9CB-B1A762A4B045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7904482" y="2910088"/>
            <a:ext cx="21312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74D3B0-B897-4451-83C6-4BDCBF8EE542}"/>
              </a:ext>
            </a:extLst>
          </p:cNvPr>
          <p:cNvSpPr/>
          <p:nvPr/>
        </p:nvSpPr>
        <p:spPr>
          <a:xfrm>
            <a:off x="7904482" y="2632588"/>
            <a:ext cx="20377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http://172.17.145.78:31478</a:t>
            </a:r>
            <a:endParaRPr lang="ko-KR" altLang="en-US" sz="12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3563564-8306-4975-A593-16B007300773}"/>
              </a:ext>
            </a:extLst>
          </p:cNvPr>
          <p:cNvSpPr/>
          <p:nvPr/>
        </p:nvSpPr>
        <p:spPr>
          <a:xfrm>
            <a:off x="8755569" y="3790475"/>
            <a:ext cx="1584960" cy="53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&lt;&lt;POD&gt;&gt;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COUNT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0FF1B7D-033C-4A27-9A96-3CC1B8BAF37A}"/>
              </a:ext>
            </a:extLst>
          </p:cNvPr>
          <p:cNvSpPr/>
          <p:nvPr/>
        </p:nvSpPr>
        <p:spPr>
          <a:xfrm>
            <a:off x="9182289" y="3719662"/>
            <a:ext cx="1584960" cy="53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&lt;&lt;POD&gt;&gt;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COUNT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0B9B82-8C7E-4EB1-BA72-BEF703173C6B}"/>
              </a:ext>
            </a:extLst>
          </p:cNvPr>
          <p:cNvSpPr/>
          <p:nvPr/>
        </p:nvSpPr>
        <p:spPr>
          <a:xfrm>
            <a:off x="9609009" y="3648849"/>
            <a:ext cx="1584960" cy="53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&lt;&lt;POD&gt;&gt;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COUNT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6C4728-3508-415F-A833-AA6FB156D247}"/>
              </a:ext>
            </a:extLst>
          </p:cNvPr>
          <p:cNvSpPr/>
          <p:nvPr/>
        </p:nvSpPr>
        <p:spPr>
          <a:xfrm>
            <a:off x="10035729" y="3578036"/>
            <a:ext cx="1584960" cy="53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&lt;&lt;POD&gt;&gt;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COUNT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C7D2345-5DBA-4C31-80B4-29CC016DDA4B}"/>
              </a:ext>
            </a:extLst>
          </p:cNvPr>
          <p:cNvCxnSpPr>
            <a:cxnSpLocks/>
          </p:cNvCxnSpPr>
          <p:nvPr/>
        </p:nvCxnSpPr>
        <p:spPr>
          <a:xfrm flipH="1">
            <a:off x="9913810" y="3088640"/>
            <a:ext cx="520510" cy="5602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C057ED1-740A-470D-AC3A-16CE82CA9382}"/>
              </a:ext>
            </a:extLst>
          </p:cNvPr>
          <p:cNvCxnSpPr>
            <a:cxnSpLocks/>
          </p:cNvCxnSpPr>
          <p:nvPr/>
        </p:nvCxnSpPr>
        <p:spPr>
          <a:xfrm flipH="1">
            <a:off x="9416756" y="3048000"/>
            <a:ext cx="946444" cy="6716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47F736E-F1DB-427F-92E7-0FB501389FD0}"/>
              </a:ext>
            </a:extLst>
          </p:cNvPr>
          <p:cNvCxnSpPr>
            <a:cxnSpLocks/>
          </p:cNvCxnSpPr>
          <p:nvPr/>
        </p:nvCxnSpPr>
        <p:spPr>
          <a:xfrm flipH="1">
            <a:off x="9032237" y="3027680"/>
            <a:ext cx="1188723" cy="7622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B480478-BA7E-4B82-B6F2-AB10B0EE17D3}"/>
              </a:ext>
            </a:extLst>
          </p:cNvPr>
          <p:cNvCxnSpPr>
            <a:cxnSpLocks/>
          </p:cNvCxnSpPr>
          <p:nvPr/>
        </p:nvCxnSpPr>
        <p:spPr>
          <a:xfrm flipH="1">
            <a:off x="8472652" y="3003920"/>
            <a:ext cx="1649831" cy="864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9B5879F5-3713-4B01-9801-9E74741F2F1D}"/>
              </a:ext>
            </a:extLst>
          </p:cNvPr>
          <p:cNvSpPr/>
          <p:nvPr/>
        </p:nvSpPr>
        <p:spPr>
          <a:xfrm>
            <a:off x="10035728" y="2641601"/>
            <a:ext cx="1584960" cy="53697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&lt;&lt;service&gt;&gt;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COUNT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52E3A58-6D71-4C73-B6A0-6044B3914653}"/>
              </a:ext>
            </a:extLst>
          </p:cNvPr>
          <p:cNvCxnSpPr>
            <a:stCxn id="20" idx="2"/>
            <a:endCxn id="16" idx="0"/>
          </p:cNvCxnSpPr>
          <p:nvPr/>
        </p:nvCxnSpPr>
        <p:spPr>
          <a:xfrm>
            <a:off x="10828209" y="4115009"/>
            <a:ext cx="0" cy="7952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BB030CA-F5E2-41CC-A77F-846A4A5DD96E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10401489" y="4185822"/>
            <a:ext cx="131293" cy="7424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0C659E-9170-4E84-967E-99060D903278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9974769" y="4256635"/>
            <a:ext cx="357951" cy="7014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9E2C919-8F02-408F-B4BD-EED88DF18C7B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9548049" y="4327448"/>
            <a:ext cx="573256" cy="7157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3D30922-127A-4BAB-8C98-E24E04CA44D5}"/>
              </a:ext>
            </a:extLst>
          </p:cNvPr>
          <p:cNvCxnSpPr>
            <a:cxnSpLocks/>
            <a:stCxn id="33" idx="2"/>
            <a:endCxn id="16" idx="2"/>
          </p:cNvCxnSpPr>
          <p:nvPr/>
        </p:nvCxnSpPr>
        <p:spPr>
          <a:xfrm>
            <a:off x="9121329" y="4398261"/>
            <a:ext cx="914400" cy="7804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405865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Kubernetes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간단한 예제 </a:t>
            </a:r>
            <a:r>
              <a:rPr lang="en-US" altLang="ko-KR" dirty="0"/>
              <a:t>- 3</a:t>
            </a:r>
            <a:r>
              <a:rPr lang="ko-KR" altLang="en-US" dirty="0"/>
              <a:t> </a:t>
            </a:r>
            <a:r>
              <a:rPr lang="en-US" altLang="ko-KR" dirty="0"/>
              <a:t>(tutorials/</a:t>
            </a:r>
            <a:r>
              <a:rPr lang="en-US" altLang="ko-KR" dirty="0" err="1"/>
              <a:t>kubernetes</a:t>
            </a:r>
            <a:r>
              <a:rPr lang="en-US" altLang="ko-KR" dirty="0"/>
              <a:t>/server3.js)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0ED19A-A31B-425D-B844-705BF11D8BED}"/>
              </a:ext>
            </a:extLst>
          </p:cNvPr>
          <p:cNvSpPr/>
          <p:nvPr/>
        </p:nvSpPr>
        <p:spPr>
          <a:xfrm>
            <a:off x="5334000" y="893119"/>
            <a:ext cx="6019800" cy="276999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altLang="ko-KR" sz="1200" dirty="0"/>
              <a:t>https://kubernetes.io/ko/docs/tutorials/kubernetes-basics/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87EBF6-B48F-47AD-B21B-C1156BD852E5}"/>
              </a:ext>
            </a:extLst>
          </p:cNvPr>
          <p:cNvSpPr txBox="1"/>
          <p:nvPr/>
        </p:nvSpPr>
        <p:spPr>
          <a:xfrm>
            <a:off x="1054249" y="1790029"/>
            <a:ext cx="2126864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2)</a:t>
            </a:r>
            <a:r>
              <a:rPr lang="ko-KR" altLang="en-US" sz="1400" dirty="0"/>
              <a:t> </a:t>
            </a:r>
            <a:r>
              <a:rPr lang="en-US" altLang="ko-KR" sz="1400" dirty="0"/>
              <a:t>Redis DB</a:t>
            </a:r>
            <a:r>
              <a:rPr lang="ko-KR" altLang="en-US" sz="1400" dirty="0"/>
              <a:t>를 사용한다</a:t>
            </a:r>
            <a:r>
              <a:rPr lang="en-US" altLang="ko-KR" sz="1400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D34B67-D5D9-4525-B39B-78E4F7BB8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830" y="2266950"/>
            <a:ext cx="5067300" cy="415290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53AAD9FD-1843-4988-A515-8DE8A5848EEB}"/>
              </a:ext>
            </a:extLst>
          </p:cNvPr>
          <p:cNvSpPr/>
          <p:nvPr/>
        </p:nvSpPr>
        <p:spPr>
          <a:xfrm>
            <a:off x="8328849" y="3861288"/>
            <a:ext cx="1584960" cy="53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&lt;&lt;POD&gt;&gt;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COUNT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B5BB4266-41A0-4645-BF00-BE7C8B347CEF}"/>
              </a:ext>
            </a:extLst>
          </p:cNvPr>
          <p:cNvSpPr/>
          <p:nvPr/>
        </p:nvSpPr>
        <p:spPr>
          <a:xfrm>
            <a:off x="10035729" y="4910262"/>
            <a:ext cx="1584960" cy="53697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&lt;&lt;service&gt;&gt;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REDIS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80B6919-56F6-40ED-808D-582DC886D979}"/>
              </a:ext>
            </a:extLst>
          </p:cNvPr>
          <p:cNvSpPr/>
          <p:nvPr/>
        </p:nvSpPr>
        <p:spPr>
          <a:xfrm>
            <a:off x="10035730" y="5846697"/>
            <a:ext cx="1584960" cy="53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&lt;&lt;POD&gt;&gt;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REDIS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D4CF81F-72DE-4558-80BA-8C22BD099AF9}"/>
              </a:ext>
            </a:extLst>
          </p:cNvPr>
          <p:cNvCxnSpPr>
            <a:stCxn id="39" idx="4"/>
            <a:endCxn id="40" idx="0"/>
          </p:cNvCxnSpPr>
          <p:nvPr/>
        </p:nvCxnSpPr>
        <p:spPr>
          <a:xfrm>
            <a:off x="10828209" y="5447235"/>
            <a:ext cx="1" cy="3994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49A5D92-6B5F-4162-BCA8-EA35173125E5}"/>
              </a:ext>
            </a:extLst>
          </p:cNvPr>
          <p:cNvCxnSpPr>
            <a:stCxn id="57" idx="4"/>
            <a:endCxn id="51" idx="0"/>
          </p:cNvCxnSpPr>
          <p:nvPr/>
        </p:nvCxnSpPr>
        <p:spPr>
          <a:xfrm>
            <a:off x="10828208" y="3178574"/>
            <a:ext cx="1" cy="3994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0DEBE3D-A445-495E-81EB-DF424EDC876F}"/>
              </a:ext>
            </a:extLst>
          </p:cNvPr>
          <p:cNvCxnSpPr>
            <a:cxnSpLocks/>
            <a:endCxn id="57" idx="2"/>
          </p:cNvCxnSpPr>
          <p:nvPr/>
        </p:nvCxnSpPr>
        <p:spPr>
          <a:xfrm>
            <a:off x="7904482" y="2910088"/>
            <a:ext cx="21312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91A0187-7639-4802-B607-F1225C80CC42}"/>
              </a:ext>
            </a:extLst>
          </p:cNvPr>
          <p:cNvSpPr/>
          <p:nvPr/>
        </p:nvSpPr>
        <p:spPr>
          <a:xfrm>
            <a:off x="7904482" y="2632588"/>
            <a:ext cx="20377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http://172.17.145.78:31478</a:t>
            </a:r>
            <a:endParaRPr lang="ko-KR" altLang="en-US" sz="12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B8EBF72-5D83-40F1-ACF1-E4B4A52BF24A}"/>
              </a:ext>
            </a:extLst>
          </p:cNvPr>
          <p:cNvSpPr/>
          <p:nvPr/>
        </p:nvSpPr>
        <p:spPr>
          <a:xfrm>
            <a:off x="8755569" y="3790475"/>
            <a:ext cx="1584960" cy="53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&lt;&lt;POD&gt;&gt;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COUNT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9335F72-F156-4155-94FD-62E82B44B530}"/>
              </a:ext>
            </a:extLst>
          </p:cNvPr>
          <p:cNvSpPr/>
          <p:nvPr/>
        </p:nvSpPr>
        <p:spPr>
          <a:xfrm>
            <a:off x="9182289" y="3719662"/>
            <a:ext cx="1584960" cy="53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&lt;&lt;POD&gt;&gt;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COUNT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8F3A7C0-4F00-468D-AA7C-32A601C3C57D}"/>
              </a:ext>
            </a:extLst>
          </p:cNvPr>
          <p:cNvSpPr/>
          <p:nvPr/>
        </p:nvSpPr>
        <p:spPr>
          <a:xfrm>
            <a:off x="9609009" y="3648849"/>
            <a:ext cx="1584960" cy="53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&lt;&lt;POD&gt;&gt;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COUNT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0833404-E3BF-4F6C-B712-8299D76562DC}"/>
              </a:ext>
            </a:extLst>
          </p:cNvPr>
          <p:cNvSpPr/>
          <p:nvPr/>
        </p:nvSpPr>
        <p:spPr>
          <a:xfrm>
            <a:off x="10035729" y="3578036"/>
            <a:ext cx="1584960" cy="536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&lt;&lt;POD&gt;&gt;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COUNT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9E45444-DF99-4C21-BA59-C1558EB35BA2}"/>
              </a:ext>
            </a:extLst>
          </p:cNvPr>
          <p:cNvCxnSpPr>
            <a:cxnSpLocks/>
          </p:cNvCxnSpPr>
          <p:nvPr/>
        </p:nvCxnSpPr>
        <p:spPr>
          <a:xfrm flipH="1">
            <a:off x="9913810" y="3088640"/>
            <a:ext cx="520510" cy="5602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BDA8239A-A469-48ED-80A4-7ADEEF25CBE9}"/>
              </a:ext>
            </a:extLst>
          </p:cNvPr>
          <p:cNvCxnSpPr>
            <a:cxnSpLocks/>
          </p:cNvCxnSpPr>
          <p:nvPr/>
        </p:nvCxnSpPr>
        <p:spPr>
          <a:xfrm flipH="1">
            <a:off x="9416756" y="3048000"/>
            <a:ext cx="946444" cy="6716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8C1F6F5-B466-4AB2-87F2-6F1D2E9DDB9C}"/>
              </a:ext>
            </a:extLst>
          </p:cNvPr>
          <p:cNvCxnSpPr>
            <a:cxnSpLocks/>
          </p:cNvCxnSpPr>
          <p:nvPr/>
        </p:nvCxnSpPr>
        <p:spPr>
          <a:xfrm flipH="1">
            <a:off x="9032237" y="3027680"/>
            <a:ext cx="1188723" cy="7622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A6DF1AFE-45B8-4B71-A275-62FA6AEB3271}"/>
              </a:ext>
            </a:extLst>
          </p:cNvPr>
          <p:cNvCxnSpPr>
            <a:cxnSpLocks/>
          </p:cNvCxnSpPr>
          <p:nvPr/>
        </p:nvCxnSpPr>
        <p:spPr>
          <a:xfrm flipH="1">
            <a:off x="8472652" y="3003920"/>
            <a:ext cx="1649831" cy="864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A04EDC4F-49C7-45E7-9819-F187B1B0E01F}"/>
              </a:ext>
            </a:extLst>
          </p:cNvPr>
          <p:cNvSpPr/>
          <p:nvPr/>
        </p:nvSpPr>
        <p:spPr>
          <a:xfrm>
            <a:off x="10035728" y="2641601"/>
            <a:ext cx="1584960" cy="53697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&lt;&lt;service&gt;&gt;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COUNT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118CA23-E623-4EC2-885D-61421A0E6C0A}"/>
              </a:ext>
            </a:extLst>
          </p:cNvPr>
          <p:cNvCxnSpPr>
            <a:stCxn id="51" idx="2"/>
            <a:endCxn id="39" idx="0"/>
          </p:cNvCxnSpPr>
          <p:nvPr/>
        </p:nvCxnSpPr>
        <p:spPr>
          <a:xfrm>
            <a:off x="10828209" y="4115009"/>
            <a:ext cx="0" cy="7952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E94A75E-CCB3-4C73-85AB-5824F67636D8}"/>
              </a:ext>
            </a:extLst>
          </p:cNvPr>
          <p:cNvCxnSpPr>
            <a:cxnSpLocks/>
            <a:stCxn id="49" idx="2"/>
          </p:cNvCxnSpPr>
          <p:nvPr/>
        </p:nvCxnSpPr>
        <p:spPr>
          <a:xfrm>
            <a:off x="10401489" y="4185822"/>
            <a:ext cx="131293" cy="7424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33F8EE98-36CB-4386-AA75-AF2702A4F7AC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9974769" y="4256635"/>
            <a:ext cx="357951" cy="7014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2119FBF-D242-4DEE-BDF4-3E077E67C46A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9548049" y="4327448"/>
            <a:ext cx="573256" cy="7157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6AF74249-7D93-4869-A2DD-C88593C18910}"/>
              </a:ext>
            </a:extLst>
          </p:cNvPr>
          <p:cNvCxnSpPr>
            <a:cxnSpLocks/>
            <a:stCxn id="37" idx="2"/>
            <a:endCxn id="39" idx="2"/>
          </p:cNvCxnSpPr>
          <p:nvPr/>
        </p:nvCxnSpPr>
        <p:spPr>
          <a:xfrm>
            <a:off x="9121329" y="4398261"/>
            <a:ext cx="914400" cy="7804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41226F61-6AF7-4576-99DD-56B1715E40D2}"/>
              </a:ext>
            </a:extLst>
          </p:cNvPr>
          <p:cNvSpPr txBox="1"/>
          <p:nvPr/>
        </p:nvSpPr>
        <p:spPr>
          <a:xfrm>
            <a:off x="7152649" y="5369643"/>
            <a:ext cx="19686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get count</a:t>
            </a:r>
          </a:p>
          <a:p>
            <a:r>
              <a:rPr lang="en-US" altLang="ko-KR" sz="1400" dirty="0"/>
              <a:t>increase count</a:t>
            </a:r>
          </a:p>
          <a:p>
            <a:r>
              <a:rPr lang="en-US" altLang="ko-KR" sz="1400" dirty="0"/>
              <a:t>set count</a:t>
            </a:r>
          </a:p>
          <a:p>
            <a:r>
              <a:rPr lang="ko-KR" altLang="en-US" sz="1400" dirty="0"/>
              <a:t>가 </a:t>
            </a:r>
            <a:r>
              <a:rPr lang="en-US" altLang="ko-KR" sz="1400" dirty="0"/>
              <a:t>ATOMIC </a:t>
            </a:r>
            <a:r>
              <a:rPr lang="ko-KR" altLang="en-US" sz="1400" dirty="0"/>
              <a:t>해야 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21922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E2D7D-FC35-4A46-B4AD-FE0988B1F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Google Maps API </a:t>
            </a:r>
            <a:r>
              <a:rPr lang="ko-KR" altLang="en-US" dirty="0"/>
              <a:t>가이드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8082EA-0BA2-4034-826F-14E382964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Google Maps Data Layer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870F64-6ABE-4AC0-80BE-5932B909CD87}"/>
              </a:ext>
            </a:extLst>
          </p:cNvPr>
          <p:cNvSpPr/>
          <p:nvPr/>
        </p:nvSpPr>
        <p:spPr>
          <a:xfrm>
            <a:off x="1509311" y="3283027"/>
            <a:ext cx="1432193" cy="782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Map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E448E14-FCC0-4DCB-8D95-6FDA05F51458}"/>
              </a:ext>
            </a:extLst>
          </p:cNvPr>
          <p:cNvSpPr/>
          <p:nvPr/>
        </p:nvSpPr>
        <p:spPr>
          <a:xfrm>
            <a:off x="3942203" y="3283026"/>
            <a:ext cx="1432193" cy="782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0A0471-E99D-423A-A98E-6592888BEEFF}"/>
              </a:ext>
            </a:extLst>
          </p:cNvPr>
          <p:cNvSpPr/>
          <p:nvPr/>
        </p:nvSpPr>
        <p:spPr>
          <a:xfrm>
            <a:off x="6375095" y="3283025"/>
            <a:ext cx="1432193" cy="782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Feature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C57D35D-9A1A-4B65-97F2-DF21A5066104}"/>
              </a:ext>
            </a:extLst>
          </p:cNvPr>
          <p:cNvSpPr/>
          <p:nvPr/>
        </p:nvSpPr>
        <p:spPr>
          <a:xfrm>
            <a:off x="8807987" y="3283024"/>
            <a:ext cx="1432193" cy="782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&lt;&lt;interface&gt;&gt;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Geometry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4FDC3D6-F407-4F85-B515-AF467ADF1D38}"/>
              </a:ext>
            </a:extLst>
          </p:cNvPr>
          <p:cNvSpPr/>
          <p:nvPr/>
        </p:nvSpPr>
        <p:spPr>
          <a:xfrm>
            <a:off x="8807986" y="4442545"/>
            <a:ext cx="1432193" cy="782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Property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C7EC1D3E-BAC5-43D8-B9DB-4092E0CCBFF4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 rot="16200000" flipH="1">
            <a:off x="7565378" y="3591036"/>
            <a:ext cx="768422" cy="1716794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266C623-3016-430C-B8CF-4B50CF163D3A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2941504" y="3674125"/>
            <a:ext cx="1000699" cy="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B07D07B-7B91-4589-B03D-0B11049096C1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5374396" y="3674124"/>
            <a:ext cx="1000699" cy="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079D24A-AFAF-4468-B7D7-F899597AFF60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7807288" y="3674123"/>
            <a:ext cx="1000699" cy="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1DDBBD8-8A3F-41C0-BB42-4800F83CFE3A}"/>
              </a:ext>
            </a:extLst>
          </p:cNvPr>
          <p:cNvSpPr/>
          <p:nvPr/>
        </p:nvSpPr>
        <p:spPr>
          <a:xfrm>
            <a:off x="8807985" y="1935727"/>
            <a:ext cx="1432193" cy="7821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Point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060B8AA-3B88-4897-AA84-57AE313D5FF9}"/>
              </a:ext>
            </a:extLst>
          </p:cNvPr>
          <p:cNvCxnSpPr>
            <a:stCxn id="22" idx="2"/>
            <a:endCxn id="8" idx="0"/>
          </p:cNvCxnSpPr>
          <p:nvPr/>
        </p:nvCxnSpPr>
        <p:spPr>
          <a:xfrm>
            <a:off x="9524082" y="2717924"/>
            <a:ext cx="2" cy="565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0A44B5E-2691-4611-ADAE-443ECC893ACC}"/>
              </a:ext>
            </a:extLst>
          </p:cNvPr>
          <p:cNvSpPr txBox="1"/>
          <p:nvPr/>
        </p:nvSpPr>
        <p:spPr>
          <a:xfrm>
            <a:off x="2941504" y="3429000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F3794B-DCBD-4711-8737-4B5F02EAD73E}"/>
              </a:ext>
            </a:extLst>
          </p:cNvPr>
          <p:cNvSpPr txBox="1"/>
          <p:nvPr/>
        </p:nvSpPr>
        <p:spPr>
          <a:xfrm>
            <a:off x="5374396" y="343450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8A8D90-DA9E-4569-BADD-FA5CA960EF20}"/>
              </a:ext>
            </a:extLst>
          </p:cNvPr>
          <p:cNvSpPr txBox="1"/>
          <p:nvPr/>
        </p:nvSpPr>
        <p:spPr>
          <a:xfrm>
            <a:off x="7807288" y="3440010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1370E7-E653-4E79-802A-13E2DF908949}"/>
              </a:ext>
            </a:extLst>
          </p:cNvPr>
          <p:cNvSpPr txBox="1"/>
          <p:nvPr/>
        </p:nvSpPr>
        <p:spPr>
          <a:xfrm>
            <a:off x="6821566" y="403393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B88A20-A306-4BA8-A814-6223C5D9A619}"/>
              </a:ext>
            </a:extLst>
          </p:cNvPr>
          <p:cNvSpPr txBox="1"/>
          <p:nvPr/>
        </p:nvSpPr>
        <p:spPr>
          <a:xfrm>
            <a:off x="3657600" y="3428999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7FA638-52A5-493B-812F-55F7AC66264C}"/>
              </a:ext>
            </a:extLst>
          </p:cNvPr>
          <p:cNvSpPr txBox="1"/>
          <p:nvPr/>
        </p:nvSpPr>
        <p:spPr>
          <a:xfrm>
            <a:off x="6077009" y="3440010"/>
            <a:ext cx="250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5DB131-9124-411E-8CC7-94CF5FF87753}"/>
              </a:ext>
            </a:extLst>
          </p:cNvPr>
          <p:cNvSpPr txBox="1"/>
          <p:nvPr/>
        </p:nvSpPr>
        <p:spPr>
          <a:xfrm>
            <a:off x="8496418" y="345102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79BF8F-821D-444A-BEF4-5C7099D0CED7}"/>
              </a:ext>
            </a:extLst>
          </p:cNvPr>
          <p:cNvSpPr txBox="1"/>
          <p:nvPr/>
        </p:nvSpPr>
        <p:spPr>
          <a:xfrm>
            <a:off x="8496418" y="4608570"/>
            <a:ext cx="250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*</a:t>
            </a:r>
            <a:endParaRPr lang="ko-KR" alt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9A3155-F457-4BF5-BAE7-8199258FC0B1}"/>
              </a:ext>
            </a:extLst>
          </p:cNvPr>
          <p:cNvSpPr txBox="1"/>
          <p:nvPr/>
        </p:nvSpPr>
        <p:spPr>
          <a:xfrm>
            <a:off x="9524081" y="2874956"/>
            <a:ext cx="1359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&lt;&lt;implement&gt;&gt;</a:t>
            </a:r>
            <a:endParaRPr lang="ko-KR" altLang="en-US" sz="12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46F3DA0-E668-4E79-8FE0-F8E17DD9C66F}"/>
              </a:ext>
            </a:extLst>
          </p:cNvPr>
          <p:cNvSpPr/>
          <p:nvPr/>
        </p:nvSpPr>
        <p:spPr>
          <a:xfrm>
            <a:off x="1202675" y="5669588"/>
            <a:ext cx="100290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    { "type": "Feature", </a:t>
            </a:r>
            <a:r>
              <a:rPr lang="en-US" altLang="ko-KR" sz="14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"geometry": { "type": "Point", "coordinates": [ 126.97081750370484, 37.55506788676746 ] }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</a:p>
          <a:p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                             "properties": { "name": "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서울역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" } },</a:t>
            </a:r>
          </a:p>
        </p:txBody>
      </p:sp>
    </p:spTree>
    <p:extLst>
      <p:ext uri="{BB962C8B-B14F-4D97-AF65-F5344CB8AC3E}">
        <p14:creationId xmlns:p14="http://schemas.microsoft.com/office/powerpoint/2010/main" val="90819798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Kubernetes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간단한 예제 </a:t>
            </a:r>
            <a:r>
              <a:rPr lang="en-US" altLang="ko-KR" dirty="0"/>
              <a:t>- 3</a:t>
            </a:r>
            <a:r>
              <a:rPr lang="ko-KR" altLang="en-US" dirty="0"/>
              <a:t> </a:t>
            </a:r>
            <a:r>
              <a:rPr lang="en-US" altLang="ko-KR" dirty="0"/>
              <a:t>(tutorials/</a:t>
            </a:r>
            <a:r>
              <a:rPr lang="en-US" altLang="ko-KR" dirty="0" err="1"/>
              <a:t>kubernetes</a:t>
            </a:r>
            <a:r>
              <a:rPr lang="en-US" altLang="ko-KR" dirty="0"/>
              <a:t>/server3.js)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0ED19A-A31B-425D-B844-705BF11D8BED}"/>
              </a:ext>
            </a:extLst>
          </p:cNvPr>
          <p:cNvSpPr/>
          <p:nvPr/>
        </p:nvSpPr>
        <p:spPr>
          <a:xfrm>
            <a:off x="5334000" y="893119"/>
            <a:ext cx="6019800" cy="276999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altLang="ko-KR" sz="1200" dirty="0"/>
              <a:t>https://kubernetes.io/ko/docs/tutorials/kubernetes-basics/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87EBF6-B48F-47AD-B21B-C1156BD852E5}"/>
              </a:ext>
            </a:extLst>
          </p:cNvPr>
          <p:cNvSpPr txBox="1"/>
          <p:nvPr/>
        </p:nvSpPr>
        <p:spPr>
          <a:xfrm>
            <a:off x="1054249" y="1790029"/>
            <a:ext cx="2126864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2)</a:t>
            </a:r>
            <a:r>
              <a:rPr lang="ko-KR" altLang="en-US" sz="1400" dirty="0"/>
              <a:t> </a:t>
            </a:r>
            <a:r>
              <a:rPr lang="en-US" altLang="ko-KR" sz="1400" dirty="0"/>
              <a:t>Redis DB</a:t>
            </a:r>
            <a:r>
              <a:rPr lang="ko-KR" altLang="en-US" sz="1400" dirty="0"/>
              <a:t>를 사용한다</a:t>
            </a:r>
            <a:r>
              <a:rPr lang="en-US" altLang="ko-KR" sz="1400" dirty="0"/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13ADDB7-EADE-4175-85FF-F9337A1F46CC}"/>
              </a:ext>
            </a:extLst>
          </p:cNvPr>
          <p:cNvSpPr txBox="1"/>
          <p:nvPr/>
        </p:nvSpPr>
        <p:spPr>
          <a:xfrm>
            <a:off x="1343472" y="2428240"/>
            <a:ext cx="5585648" cy="43484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var 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redis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require('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redis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').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createClient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process.env.REDIS_SERVICE_PORT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                                             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process.env.REDIS_SERVICE_HOST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var http = require('http');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http.createServer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(function(request, response) {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redis.incr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('count', function(err, data){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var count = 0;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if ( !err &amp;&amp; data != null) count =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parseInt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(data);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response.writeHead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(200);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response.end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count.toString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});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}).listen(8080);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7FC0F86-4BE4-40CB-873E-AE72D3F0106F}"/>
              </a:ext>
            </a:extLst>
          </p:cNvPr>
          <p:cNvSpPr/>
          <p:nvPr/>
        </p:nvSpPr>
        <p:spPr>
          <a:xfrm>
            <a:off x="1343472" y="2099784"/>
            <a:ext cx="2296161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/>
              <a:t>server4.js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15536700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Kubernetes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간단한 예제 </a:t>
            </a:r>
            <a:r>
              <a:rPr lang="en-US" altLang="ko-KR" dirty="0"/>
              <a:t>- 3</a:t>
            </a:r>
            <a:r>
              <a:rPr lang="ko-KR" altLang="en-US" dirty="0"/>
              <a:t> </a:t>
            </a:r>
            <a:r>
              <a:rPr lang="en-US" altLang="ko-KR" dirty="0"/>
              <a:t>(tutorials/</a:t>
            </a:r>
            <a:r>
              <a:rPr lang="en-US" altLang="ko-KR" dirty="0" err="1"/>
              <a:t>kubernetes</a:t>
            </a:r>
            <a:r>
              <a:rPr lang="en-US" altLang="ko-KR" dirty="0"/>
              <a:t>/server3.js)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0ED19A-A31B-425D-B844-705BF11D8BED}"/>
              </a:ext>
            </a:extLst>
          </p:cNvPr>
          <p:cNvSpPr/>
          <p:nvPr/>
        </p:nvSpPr>
        <p:spPr>
          <a:xfrm>
            <a:off x="5334000" y="893119"/>
            <a:ext cx="6019800" cy="276999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altLang="ko-KR" sz="1200" dirty="0"/>
              <a:t>https://kubernetes.io/ko/docs/tutorials/kubernetes-basics/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87EBF6-B48F-47AD-B21B-C1156BD852E5}"/>
              </a:ext>
            </a:extLst>
          </p:cNvPr>
          <p:cNvSpPr txBox="1"/>
          <p:nvPr/>
        </p:nvSpPr>
        <p:spPr>
          <a:xfrm>
            <a:off x="1054249" y="1790029"/>
            <a:ext cx="3444148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3)</a:t>
            </a:r>
            <a:r>
              <a:rPr lang="ko-KR" altLang="en-US" sz="1400" dirty="0"/>
              <a:t> </a:t>
            </a:r>
            <a:r>
              <a:rPr lang="en-US" altLang="ko-KR" sz="1400" dirty="0"/>
              <a:t>Redis master-slave DB</a:t>
            </a:r>
            <a:r>
              <a:rPr lang="ko-KR" altLang="en-US" sz="1400" dirty="0"/>
              <a:t>를 구성해 본다</a:t>
            </a:r>
            <a:r>
              <a:rPr lang="en-US" altLang="ko-KR" sz="1400" dirty="0"/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13ADDB7-EADE-4175-85FF-F9337A1F46CC}"/>
              </a:ext>
            </a:extLst>
          </p:cNvPr>
          <p:cNvSpPr txBox="1"/>
          <p:nvPr/>
        </p:nvSpPr>
        <p:spPr>
          <a:xfrm>
            <a:off x="1343472" y="2428241"/>
            <a:ext cx="6845488" cy="7518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FROM </a:t>
            </a:r>
            <a:r>
              <a:rPr lang="en-US" altLang="ko-KR" sz="1200" dirty="0" err="1"/>
              <a:t>redis:latest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CMD </a:t>
            </a:r>
            <a:r>
              <a:rPr lang="en-US" altLang="ko-KR" sz="1200" dirty="0" err="1"/>
              <a:t>redis</a:t>
            </a:r>
            <a:r>
              <a:rPr lang="en-US" altLang="ko-KR" sz="1200" dirty="0"/>
              <a:t>-server --</a:t>
            </a:r>
            <a:r>
              <a:rPr lang="en-US" altLang="ko-KR" sz="1200" dirty="0" err="1"/>
              <a:t>slaveof</a:t>
            </a:r>
            <a:r>
              <a:rPr lang="en-US" altLang="ko-KR" sz="1200" dirty="0"/>
              <a:t> ${REDIS_SERVICE_HOST} ${REDIS_SERVICE_PORT} 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7FC0F86-4BE4-40CB-873E-AE72D3F0106F}"/>
              </a:ext>
            </a:extLst>
          </p:cNvPr>
          <p:cNvSpPr/>
          <p:nvPr/>
        </p:nvSpPr>
        <p:spPr>
          <a:xfrm>
            <a:off x="1343472" y="2099784"/>
            <a:ext cx="2296161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err="1"/>
              <a:t>dockerfile_redis_slave</a:t>
            </a:r>
            <a:endParaRPr lang="ko-KR" altLang="en-US" sz="12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14A6062-6CCA-4C87-85C9-1BCBA56F0ED6}"/>
              </a:ext>
            </a:extLst>
          </p:cNvPr>
          <p:cNvSpPr/>
          <p:nvPr/>
        </p:nvSpPr>
        <p:spPr>
          <a:xfrm>
            <a:off x="1343472" y="3429000"/>
            <a:ext cx="6096000" cy="6970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docker build -t redis-slave:v1 -f </a:t>
            </a:r>
            <a:r>
              <a:rPr lang="en-US" altLang="ko-KR" sz="1400" dirty="0" err="1"/>
              <a:t>dockerfile_redis_slave</a:t>
            </a:r>
            <a:r>
              <a:rPr lang="en-US" altLang="ko-KR" sz="1400" dirty="0"/>
              <a:t> . </a:t>
            </a:r>
            <a:r>
              <a:rPr lang="ko-KR" altLang="en-US" sz="1400" dirty="0"/>
              <a:t>명령으로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이미지를 빌드한다</a:t>
            </a:r>
            <a:r>
              <a:rPr lang="en-US" altLang="ko-KR" sz="1400" dirty="0"/>
              <a:t>.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7AB0662-B7CE-4F66-BE58-1A4E42B2ABE1}"/>
              </a:ext>
            </a:extLst>
          </p:cNvPr>
          <p:cNvGrpSpPr/>
          <p:nvPr/>
        </p:nvGrpSpPr>
        <p:grpSpPr>
          <a:xfrm>
            <a:off x="7060902" y="2587489"/>
            <a:ext cx="4846617" cy="4043884"/>
            <a:chOff x="7060902" y="2587489"/>
            <a:chExt cx="4846617" cy="4043884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9C2BC6B-59BA-43E7-B866-1B2FC806A6C2}"/>
                </a:ext>
              </a:extLst>
            </p:cNvPr>
            <p:cNvSpPr/>
            <p:nvPr/>
          </p:nvSpPr>
          <p:spPr>
            <a:xfrm>
              <a:off x="7945119" y="5136894"/>
              <a:ext cx="1584960" cy="5369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&lt;&lt;service&gt;&gt;</a:t>
              </a: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REDIS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DF52EE0-2482-4144-97DF-F09BCF73161C}"/>
                </a:ext>
              </a:extLst>
            </p:cNvPr>
            <p:cNvSpPr/>
            <p:nvPr/>
          </p:nvSpPr>
          <p:spPr>
            <a:xfrm>
              <a:off x="7945120" y="6073329"/>
              <a:ext cx="1584960" cy="5369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&lt;&lt;POD&gt;&gt;</a:t>
              </a: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REDIS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2D110ECE-D3AE-47F8-8BD2-8F9BF4CA1AA5}"/>
                </a:ext>
              </a:extLst>
            </p:cNvPr>
            <p:cNvCxnSpPr>
              <a:stCxn id="8" idx="4"/>
              <a:endCxn id="9" idx="0"/>
            </p:cNvCxnSpPr>
            <p:nvPr/>
          </p:nvCxnSpPr>
          <p:spPr>
            <a:xfrm>
              <a:off x="8737599" y="5673867"/>
              <a:ext cx="1" cy="3994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A2A3123-A4D3-4FD3-A1E5-0E565477B33B}"/>
                </a:ext>
              </a:extLst>
            </p:cNvPr>
            <p:cNvSpPr/>
            <p:nvPr/>
          </p:nvSpPr>
          <p:spPr>
            <a:xfrm>
              <a:off x="7060902" y="4663023"/>
              <a:ext cx="17684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REDIS_SERVICE_HOST</a:t>
              </a:r>
            </a:p>
            <a:p>
              <a:r>
                <a:rPr lang="en-US" altLang="ko-KR" sz="1200" b="1" dirty="0">
                  <a:solidFill>
                    <a:srgbClr val="FF0000"/>
                  </a:solidFill>
                </a:rPr>
                <a:t>REDIS_SERVICE_PORT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5754E2C-18C5-431C-8B92-79BA710F4F15}"/>
                </a:ext>
              </a:extLst>
            </p:cNvPr>
            <p:cNvSpPr/>
            <p:nvPr/>
          </p:nvSpPr>
          <p:spPr>
            <a:xfrm>
              <a:off x="10322558" y="5136894"/>
              <a:ext cx="1584960" cy="5369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&lt;&lt;service&gt;&gt;</a:t>
              </a: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REDIS_SLAVE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769489F-17F8-4463-87EB-396B3B0AE2E1}"/>
                </a:ext>
              </a:extLst>
            </p:cNvPr>
            <p:cNvSpPr/>
            <p:nvPr/>
          </p:nvSpPr>
          <p:spPr>
            <a:xfrm>
              <a:off x="10322559" y="6073329"/>
              <a:ext cx="1584960" cy="5369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&lt;&lt;POD&gt;&gt;</a:t>
              </a: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REDIS_SLAVE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737BF19C-3ED2-44D9-AF12-456E229C2AFC}"/>
                </a:ext>
              </a:extLst>
            </p:cNvPr>
            <p:cNvCxnSpPr>
              <a:stCxn id="19" idx="4"/>
              <a:endCxn id="20" idx="0"/>
            </p:cNvCxnSpPr>
            <p:nvPr/>
          </p:nvCxnSpPr>
          <p:spPr>
            <a:xfrm>
              <a:off x="11115038" y="5673867"/>
              <a:ext cx="1" cy="3994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1A1DE6-518C-499D-AD9D-5402F36A2584}"/>
                </a:ext>
              </a:extLst>
            </p:cNvPr>
            <p:cNvSpPr txBox="1"/>
            <p:nvPr/>
          </p:nvSpPr>
          <p:spPr>
            <a:xfrm>
              <a:off x="9593921" y="6354374"/>
              <a:ext cx="6647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slaveof</a:t>
              </a:r>
              <a:endParaRPr lang="ko-KR" altLang="en-US" sz="1200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2A9110F-EDF7-4C01-A5EC-348DE13EC17D}"/>
                </a:ext>
              </a:extLst>
            </p:cNvPr>
            <p:cNvSpPr/>
            <p:nvPr/>
          </p:nvSpPr>
          <p:spPr>
            <a:xfrm>
              <a:off x="9069998" y="3523924"/>
              <a:ext cx="1584960" cy="5369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&lt;&lt;POD&gt;&gt;</a:t>
              </a: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COUNT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23EE5A1F-37CD-4360-9FCA-F33D600E2EEA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 flipH="1">
              <a:off x="8737599" y="4060897"/>
              <a:ext cx="856322" cy="10759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A4CD0320-1ED6-4AB2-9DA3-6F049FC7464D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10139680" y="4060897"/>
              <a:ext cx="975358" cy="10759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0690A2DB-771E-4C56-AB00-ECC35CA4BA04}"/>
                </a:ext>
              </a:extLst>
            </p:cNvPr>
            <p:cNvSpPr/>
            <p:nvPr/>
          </p:nvSpPr>
          <p:spPr>
            <a:xfrm>
              <a:off x="9069998" y="2587489"/>
              <a:ext cx="1584960" cy="5369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&lt;&lt;service&gt;&gt;</a:t>
              </a: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COUNT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2D7CB2B3-BF28-4A8B-AAA6-A06ADC4A657A}"/>
                </a:ext>
              </a:extLst>
            </p:cNvPr>
            <p:cNvCxnSpPr>
              <a:cxnSpLocks/>
              <a:stCxn id="35" idx="4"/>
              <a:endCxn id="24" idx="0"/>
            </p:cNvCxnSpPr>
            <p:nvPr/>
          </p:nvCxnSpPr>
          <p:spPr>
            <a:xfrm>
              <a:off x="9862478" y="3124462"/>
              <a:ext cx="0" cy="3994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연결선: 꺾임 41">
              <a:extLst>
                <a:ext uri="{FF2B5EF4-FFF2-40B4-BE49-F238E27FC236}">
                  <a16:creationId xmlns:a16="http://schemas.microsoft.com/office/drawing/2014/main" id="{6AC13159-0195-41DA-A1CD-CD4E096C2EC4}"/>
                </a:ext>
              </a:extLst>
            </p:cNvPr>
            <p:cNvCxnSpPr>
              <a:stCxn id="20" idx="1"/>
              <a:endCxn id="8" idx="6"/>
            </p:cNvCxnSpPr>
            <p:nvPr/>
          </p:nvCxnSpPr>
          <p:spPr>
            <a:xfrm rot="10800000">
              <a:off x="9530079" y="5405382"/>
              <a:ext cx="792480" cy="93643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93773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Kubernetes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간단한 예제 </a:t>
            </a:r>
            <a:r>
              <a:rPr lang="en-US" altLang="ko-KR" dirty="0"/>
              <a:t>- 3</a:t>
            </a:r>
            <a:r>
              <a:rPr lang="ko-KR" altLang="en-US" dirty="0"/>
              <a:t> </a:t>
            </a:r>
            <a:r>
              <a:rPr lang="en-US" altLang="ko-KR" dirty="0"/>
              <a:t>(tutorials/</a:t>
            </a:r>
            <a:r>
              <a:rPr lang="en-US" altLang="ko-KR" dirty="0" err="1"/>
              <a:t>kubernetes</a:t>
            </a:r>
            <a:r>
              <a:rPr lang="en-US" altLang="ko-KR" dirty="0"/>
              <a:t>/server3.js)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0ED19A-A31B-425D-B844-705BF11D8BED}"/>
              </a:ext>
            </a:extLst>
          </p:cNvPr>
          <p:cNvSpPr/>
          <p:nvPr/>
        </p:nvSpPr>
        <p:spPr>
          <a:xfrm>
            <a:off x="5334000" y="893119"/>
            <a:ext cx="6019800" cy="276999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altLang="ko-KR" sz="1200" dirty="0"/>
              <a:t>https://kubernetes.io/ko/docs/tutorials/kubernetes-basics/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87EBF6-B48F-47AD-B21B-C1156BD852E5}"/>
              </a:ext>
            </a:extLst>
          </p:cNvPr>
          <p:cNvSpPr txBox="1"/>
          <p:nvPr/>
        </p:nvSpPr>
        <p:spPr>
          <a:xfrm>
            <a:off x="1054249" y="1790029"/>
            <a:ext cx="3444148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3)</a:t>
            </a:r>
            <a:r>
              <a:rPr lang="ko-KR" altLang="en-US" sz="1400" dirty="0"/>
              <a:t> </a:t>
            </a:r>
            <a:r>
              <a:rPr lang="en-US" altLang="ko-KR" sz="1400" dirty="0"/>
              <a:t>Redis master-slave DB</a:t>
            </a:r>
            <a:r>
              <a:rPr lang="ko-KR" altLang="en-US" sz="1400" dirty="0"/>
              <a:t>를 구성해 본다</a:t>
            </a:r>
            <a:r>
              <a:rPr lang="en-US" altLang="ko-KR" sz="1400" dirty="0"/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13ADDB7-EADE-4175-85FF-F9337A1F46CC}"/>
              </a:ext>
            </a:extLst>
          </p:cNvPr>
          <p:cNvSpPr txBox="1"/>
          <p:nvPr/>
        </p:nvSpPr>
        <p:spPr>
          <a:xfrm>
            <a:off x="1343472" y="2428240"/>
            <a:ext cx="2405568" cy="40646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ko-KR" sz="1200" dirty="0" err="1"/>
              <a:t>apiVersion</a:t>
            </a:r>
            <a:r>
              <a:rPr lang="en-US" altLang="ko-KR" sz="1200" dirty="0"/>
              <a:t>: apps/v1</a:t>
            </a:r>
          </a:p>
          <a:p>
            <a:endParaRPr lang="en-US" altLang="ko-KR" sz="1200" dirty="0"/>
          </a:p>
          <a:p>
            <a:r>
              <a:rPr lang="en-US" altLang="ko-KR" sz="1200" dirty="0"/>
              <a:t>kind: Deployment</a:t>
            </a:r>
          </a:p>
          <a:p>
            <a:r>
              <a:rPr lang="en-US" altLang="ko-KR" sz="1200" dirty="0"/>
              <a:t>metadata:</a:t>
            </a:r>
          </a:p>
          <a:p>
            <a:r>
              <a:rPr lang="en-US" altLang="ko-KR" sz="1200" dirty="0"/>
              <a:t>  name: </a:t>
            </a:r>
            <a:r>
              <a:rPr lang="en-US" altLang="ko-KR" sz="1200" dirty="0" err="1"/>
              <a:t>redis</a:t>
            </a:r>
            <a:r>
              <a:rPr lang="en-US" altLang="ko-KR" sz="1200" dirty="0"/>
              <a:t>-slave</a:t>
            </a:r>
          </a:p>
          <a:p>
            <a:r>
              <a:rPr lang="en-US" altLang="ko-KR" sz="1200" dirty="0"/>
              <a:t>  labels:</a:t>
            </a:r>
          </a:p>
          <a:p>
            <a:r>
              <a:rPr lang="en-US" altLang="ko-KR" sz="1200" dirty="0"/>
              <a:t>    app: </a:t>
            </a:r>
            <a:r>
              <a:rPr lang="en-US" altLang="ko-KR" sz="1200" dirty="0" err="1"/>
              <a:t>redis</a:t>
            </a:r>
            <a:r>
              <a:rPr lang="en-US" altLang="ko-KR" sz="1200" dirty="0"/>
              <a:t>-slave</a:t>
            </a:r>
          </a:p>
          <a:p>
            <a:endParaRPr lang="en-US" altLang="ko-KR" sz="1200" dirty="0"/>
          </a:p>
          <a:p>
            <a:r>
              <a:rPr lang="en-US" altLang="ko-KR" sz="1200" dirty="0"/>
              <a:t>spec:</a:t>
            </a:r>
          </a:p>
          <a:p>
            <a:r>
              <a:rPr lang="en-US" altLang="ko-KR" sz="1200" dirty="0"/>
              <a:t>  replicas: 1</a:t>
            </a:r>
          </a:p>
          <a:p>
            <a:r>
              <a:rPr lang="en-US" altLang="ko-KR" sz="1200" dirty="0"/>
              <a:t>  selector: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matchLabels</a:t>
            </a:r>
            <a:r>
              <a:rPr lang="en-US" altLang="ko-KR" sz="1200" dirty="0"/>
              <a:t>:</a:t>
            </a:r>
          </a:p>
          <a:p>
            <a:r>
              <a:rPr lang="en-US" altLang="ko-KR" sz="1200" dirty="0"/>
              <a:t>      app: </a:t>
            </a:r>
            <a:r>
              <a:rPr lang="en-US" altLang="ko-KR" sz="1200" dirty="0" err="1"/>
              <a:t>redis</a:t>
            </a:r>
            <a:r>
              <a:rPr lang="en-US" altLang="ko-KR" sz="1200" dirty="0"/>
              <a:t>-slave</a:t>
            </a:r>
          </a:p>
          <a:p>
            <a:r>
              <a:rPr lang="en-US" altLang="ko-KR" sz="1200" dirty="0"/>
              <a:t>  template:</a:t>
            </a:r>
          </a:p>
          <a:p>
            <a:r>
              <a:rPr lang="en-US" altLang="ko-KR" sz="1200" dirty="0"/>
              <a:t>    metadata:</a:t>
            </a:r>
          </a:p>
          <a:p>
            <a:r>
              <a:rPr lang="en-US" altLang="ko-KR" sz="1200" dirty="0"/>
              <a:t>      labels:</a:t>
            </a:r>
          </a:p>
          <a:p>
            <a:r>
              <a:rPr lang="en-US" altLang="ko-KR" sz="1200" dirty="0"/>
              <a:t>        app: </a:t>
            </a:r>
            <a:r>
              <a:rPr lang="en-US" altLang="ko-KR" sz="1200" dirty="0" err="1"/>
              <a:t>redis</a:t>
            </a:r>
            <a:r>
              <a:rPr lang="en-US" altLang="ko-KR" sz="1200" dirty="0"/>
              <a:t>-slave</a:t>
            </a:r>
          </a:p>
          <a:p>
            <a:r>
              <a:rPr lang="en-US" altLang="ko-KR" sz="1200" dirty="0"/>
              <a:t>    spec:</a:t>
            </a:r>
          </a:p>
          <a:p>
            <a:r>
              <a:rPr lang="en-US" altLang="ko-KR" sz="1200" dirty="0"/>
              <a:t>      containers:</a:t>
            </a:r>
          </a:p>
          <a:p>
            <a:r>
              <a:rPr lang="en-US" altLang="ko-KR" sz="1200" dirty="0"/>
              <a:t>        - name: </a:t>
            </a:r>
            <a:r>
              <a:rPr lang="en-US" altLang="ko-KR" sz="1200" dirty="0" err="1"/>
              <a:t>redis</a:t>
            </a:r>
            <a:r>
              <a:rPr lang="en-US" altLang="ko-KR" sz="1200" dirty="0"/>
              <a:t>-slave</a:t>
            </a:r>
          </a:p>
          <a:p>
            <a:r>
              <a:rPr lang="en-US" altLang="ko-KR" sz="1200" dirty="0"/>
              <a:t>          image: redis-slave:v1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7FC0F86-4BE4-40CB-873E-AE72D3F0106F}"/>
              </a:ext>
            </a:extLst>
          </p:cNvPr>
          <p:cNvSpPr/>
          <p:nvPr/>
        </p:nvSpPr>
        <p:spPr>
          <a:xfrm>
            <a:off x="1343472" y="2099784"/>
            <a:ext cx="2296161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err="1"/>
              <a:t>redis_slave_deployment.yaml</a:t>
            </a:r>
            <a:endParaRPr lang="ko-KR" altLang="en-US" sz="1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D6201D-B4AC-42F4-9347-58014F0B46B1}"/>
              </a:ext>
            </a:extLst>
          </p:cNvPr>
          <p:cNvSpPr txBox="1"/>
          <p:nvPr/>
        </p:nvSpPr>
        <p:spPr>
          <a:xfrm>
            <a:off x="3812881" y="2428240"/>
            <a:ext cx="2405568" cy="40646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ko-KR" sz="1200" dirty="0" err="1"/>
              <a:t>apiVersion</a:t>
            </a:r>
            <a:r>
              <a:rPr lang="en-US" altLang="ko-KR" sz="1200" dirty="0"/>
              <a:t>: v1</a:t>
            </a:r>
          </a:p>
          <a:p>
            <a:endParaRPr lang="en-US" altLang="ko-KR" sz="1200" dirty="0"/>
          </a:p>
          <a:p>
            <a:r>
              <a:rPr lang="en-US" altLang="ko-KR" sz="1200" dirty="0"/>
              <a:t>kind: Service</a:t>
            </a:r>
          </a:p>
          <a:p>
            <a:r>
              <a:rPr lang="en-US" altLang="ko-KR" sz="1200" dirty="0"/>
              <a:t>metadata:</a:t>
            </a:r>
          </a:p>
          <a:p>
            <a:r>
              <a:rPr lang="en-US" altLang="ko-KR" sz="1200" dirty="0"/>
              <a:t>  name: </a:t>
            </a:r>
            <a:r>
              <a:rPr lang="en-US" altLang="ko-KR" sz="1200" dirty="0" err="1"/>
              <a:t>redis</a:t>
            </a:r>
            <a:r>
              <a:rPr lang="en-US" altLang="ko-KR" sz="1200" dirty="0"/>
              <a:t>-slave</a:t>
            </a:r>
          </a:p>
          <a:p>
            <a:r>
              <a:rPr lang="en-US" altLang="ko-KR" sz="1200" dirty="0"/>
              <a:t>  labels:</a:t>
            </a:r>
          </a:p>
          <a:p>
            <a:r>
              <a:rPr lang="en-US" altLang="ko-KR" sz="1200" dirty="0"/>
              <a:t>    app: </a:t>
            </a:r>
            <a:r>
              <a:rPr lang="en-US" altLang="ko-KR" sz="1200" dirty="0" err="1"/>
              <a:t>redis</a:t>
            </a:r>
            <a:r>
              <a:rPr lang="en-US" altLang="ko-KR" sz="1200" dirty="0"/>
              <a:t>-slave</a:t>
            </a:r>
          </a:p>
          <a:p>
            <a:endParaRPr lang="en-US" altLang="ko-KR" sz="1200" dirty="0"/>
          </a:p>
          <a:p>
            <a:r>
              <a:rPr lang="en-US" altLang="ko-KR" sz="1200" dirty="0"/>
              <a:t>spec:</a:t>
            </a:r>
          </a:p>
          <a:p>
            <a:r>
              <a:rPr lang="en-US" altLang="ko-KR" sz="1200" dirty="0"/>
              <a:t>  ports:</a:t>
            </a:r>
          </a:p>
          <a:p>
            <a:r>
              <a:rPr lang="en-US" altLang="ko-KR" sz="1200" dirty="0"/>
              <a:t>    - port: 6379</a:t>
            </a:r>
          </a:p>
          <a:p>
            <a:r>
              <a:rPr lang="en-US" altLang="ko-KR" sz="1200" dirty="0"/>
              <a:t>      </a:t>
            </a:r>
            <a:r>
              <a:rPr lang="en-US" altLang="ko-KR" sz="1200" dirty="0" err="1"/>
              <a:t>targetPort</a:t>
            </a:r>
            <a:r>
              <a:rPr lang="en-US" altLang="ko-KR" sz="1200" dirty="0"/>
              <a:t>: 6379</a:t>
            </a:r>
          </a:p>
          <a:p>
            <a:r>
              <a:rPr lang="en-US" altLang="ko-KR" sz="1200" dirty="0"/>
              <a:t>  selector:</a:t>
            </a:r>
          </a:p>
          <a:p>
            <a:r>
              <a:rPr lang="en-US" altLang="ko-KR" sz="1200" dirty="0"/>
              <a:t>    app: </a:t>
            </a:r>
            <a:r>
              <a:rPr lang="en-US" altLang="ko-KR" sz="1200" dirty="0" err="1"/>
              <a:t>redis</a:t>
            </a:r>
            <a:r>
              <a:rPr lang="en-US" altLang="ko-KR" sz="1200" dirty="0"/>
              <a:t>-slave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5C2E793-2609-426C-81B2-20DDCC2A1EF3}"/>
              </a:ext>
            </a:extLst>
          </p:cNvPr>
          <p:cNvSpPr/>
          <p:nvPr/>
        </p:nvSpPr>
        <p:spPr>
          <a:xfrm>
            <a:off x="3812881" y="2099784"/>
            <a:ext cx="2296161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err="1"/>
              <a:t>redis_slave_service.yaml</a:t>
            </a:r>
            <a:endParaRPr lang="ko-KR" altLang="en-US" sz="1200" b="1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A017B62-8A57-49FA-B452-3E2554D40FA4}"/>
              </a:ext>
            </a:extLst>
          </p:cNvPr>
          <p:cNvGrpSpPr/>
          <p:nvPr/>
        </p:nvGrpSpPr>
        <p:grpSpPr>
          <a:xfrm>
            <a:off x="7060902" y="2587489"/>
            <a:ext cx="4846617" cy="4043884"/>
            <a:chOff x="7060902" y="2587489"/>
            <a:chExt cx="4846617" cy="4043884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28341D6-AF22-430C-88DC-50757C0425F0}"/>
                </a:ext>
              </a:extLst>
            </p:cNvPr>
            <p:cNvSpPr/>
            <p:nvPr/>
          </p:nvSpPr>
          <p:spPr>
            <a:xfrm>
              <a:off x="7945119" y="5136894"/>
              <a:ext cx="1584960" cy="5369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&lt;&lt;service&gt;&gt;</a:t>
              </a: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REDIS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37C7984-1584-47AD-967A-8561662EEA8D}"/>
                </a:ext>
              </a:extLst>
            </p:cNvPr>
            <p:cNvSpPr/>
            <p:nvPr/>
          </p:nvSpPr>
          <p:spPr>
            <a:xfrm>
              <a:off x="7945120" y="6073329"/>
              <a:ext cx="1584960" cy="5369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&lt;&lt;POD&gt;&gt;</a:t>
              </a: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REDIS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2C0554EA-E762-4578-ABB7-E7BFB95938A6}"/>
                </a:ext>
              </a:extLst>
            </p:cNvPr>
            <p:cNvCxnSpPr>
              <a:stCxn id="28" idx="4"/>
              <a:endCxn id="31" idx="0"/>
            </p:cNvCxnSpPr>
            <p:nvPr/>
          </p:nvCxnSpPr>
          <p:spPr>
            <a:xfrm>
              <a:off x="8737599" y="5673867"/>
              <a:ext cx="1" cy="3994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D923BDF-EEA4-478E-8124-250BF3958980}"/>
                </a:ext>
              </a:extLst>
            </p:cNvPr>
            <p:cNvSpPr/>
            <p:nvPr/>
          </p:nvSpPr>
          <p:spPr>
            <a:xfrm>
              <a:off x="7060902" y="4663023"/>
              <a:ext cx="17684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REDIS_SERVICE_HOST</a:t>
              </a:r>
            </a:p>
            <a:p>
              <a:r>
                <a:rPr lang="en-US" altLang="ko-KR" sz="1200" b="1" dirty="0">
                  <a:solidFill>
                    <a:srgbClr val="FF0000"/>
                  </a:solidFill>
                </a:rPr>
                <a:t>REDIS_SERVICE_PORT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395DE26-0555-45E6-A16B-88584FF265AB}"/>
                </a:ext>
              </a:extLst>
            </p:cNvPr>
            <p:cNvSpPr/>
            <p:nvPr/>
          </p:nvSpPr>
          <p:spPr>
            <a:xfrm>
              <a:off x="10322558" y="5136894"/>
              <a:ext cx="1584960" cy="5369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&lt;&lt;service&gt;&gt;</a:t>
              </a: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REDIS_SLAVE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28C9FE0-A236-4D2C-B022-F0CCBC4BAEC5}"/>
                </a:ext>
              </a:extLst>
            </p:cNvPr>
            <p:cNvSpPr/>
            <p:nvPr/>
          </p:nvSpPr>
          <p:spPr>
            <a:xfrm>
              <a:off x="10322559" y="6073329"/>
              <a:ext cx="1584960" cy="5369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&lt;&lt;POD&gt;&gt;</a:t>
              </a: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REDIS_SLAVE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DF9C6021-B45C-4637-B0D2-CB72531166CA}"/>
                </a:ext>
              </a:extLst>
            </p:cNvPr>
            <p:cNvCxnSpPr>
              <a:stCxn id="37" idx="4"/>
              <a:endCxn id="38" idx="0"/>
            </p:cNvCxnSpPr>
            <p:nvPr/>
          </p:nvCxnSpPr>
          <p:spPr>
            <a:xfrm>
              <a:off x="11115038" y="5673867"/>
              <a:ext cx="1" cy="3994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FA28DC9-F851-42FD-80E7-597E843C3947}"/>
                </a:ext>
              </a:extLst>
            </p:cNvPr>
            <p:cNvSpPr txBox="1"/>
            <p:nvPr/>
          </p:nvSpPr>
          <p:spPr>
            <a:xfrm>
              <a:off x="9593921" y="6354374"/>
              <a:ext cx="6647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slaveof</a:t>
              </a:r>
              <a:endParaRPr lang="ko-KR" altLang="en-US" sz="1200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05C0D5A-807C-420C-8E05-84518C653541}"/>
                </a:ext>
              </a:extLst>
            </p:cNvPr>
            <p:cNvSpPr/>
            <p:nvPr/>
          </p:nvSpPr>
          <p:spPr>
            <a:xfrm>
              <a:off x="9069998" y="3523924"/>
              <a:ext cx="1584960" cy="5369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&lt;&lt;POD&gt;&gt;</a:t>
              </a: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COUNT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1A7A21B9-8C27-492B-A061-A2917777725B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 flipH="1">
              <a:off x="8737599" y="4060897"/>
              <a:ext cx="856322" cy="10759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E3598C1E-4398-4042-996E-30E3BCC1C12F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>
              <a:off x="10139680" y="4060897"/>
              <a:ext cx="975358" cy="10759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868E2B74-B728-4A12-A009-343B5C77F7BF}"/>
                </a:ext>
              </a:extLst>
            </p:cNvPr>
            <p:cNvSpPr/>
            <p:nvPr/>
          </p:nvSpPr>
          <p:spPr>
            <a:xfrm>
              <a:off x="9069998" y="2587489"/>
              <a:ext cx="1584960" cy="5369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&lt;&lt;service&gt;&gt;</a:t>
              </a: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COUNT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801585DF-392A-4D43-A466-04E4372E6DB8}"/>
                </a:ext>
              </a:extLst>
            </p:cNvPr>
            <p:cNvCxnSpPr>
              <a:cxnSpLocks/>
              <a:stCxn id="45" idx="4"/>
              <a:endCxn id="42" idx="0"/>
            </p:cNvCxnSpPr>
            <p:nvPr/>
          </p:nvCxnSpPr>
          <p:spPr>
            <a:xfrm>
              <a:off x="9862478" y="3124462"/>
              <a:ext cx="0" cy="3994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연결선: 꺾임 46">
              <a:extLst>
                <a:ext uri="{FF2B5EF4-FFF2-40B4-BE49-F238E27FC236}">
                  <a16:creationId xmlns:a16="http://schemas.microsoft.com/office/drawing/2014/main" id="{432F15A1-5BE1-4D7E-A411-32D017272653}"/>
                </a:ext>
              </a:extLst>
            </p:cNvPr>
            <p:cNvCxnSpPr>
              <a:stCxn id="38" idx="1"/>
              <a:endCxn id="28" idx="6"/>
            </p:cNvCxnSpPr>
            <p:nvPr/>
          </p:nvCxnSpPr>
          <p:spPr>
            <a:xfrm rot="10800000">
              <a:off x="9530079" y="5405382"/>
              <a:ext cx="792480" cy="93643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395237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Kubernetes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간단한 예제 </a:t>
            </a:r>
            <a:r>
              <a:rPr lang="en-US" altLang="ko-KR" dirty="0"/>
              <a:t>- 3</a:t>
            </a:r>
            <a:r>
              <a:rPr lang="ko-KR" altLang="en-US" dirty="0"/>
              <a:t> </a:t>
            </a:r>
            <a:r>
              <a:rPr lang="en-US" altLang="ko-KR" dirty="0"/>
              <a:t>(tutorials/</a:t>
            </a:r>
            <a:r>
              <a:rPr lang="en-US" altLang="ko-KR" dirty="0" err="1"/>
              <a:t>kubernetes</a:t>
            </a:r>
            <a:r>
              <a:rPr lang="en-US" altLang="ko-KR" dirty="0"/>
              <a:t>/server3.js)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0ED19A-A31B-425D-B844-705BF11D8BED}"/>
              </a:ext>
            </a:extLst>
          </p:cNvPr>
          <p:cNvSpPr/>
          <p:nvPr/>
        </p:nvSpPr>
        <p:spPr>
          <a:xfrm>
            <a:off x="5334000" y="893119"/>
            <a:ext cx="6019800" cy="276999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altLang="ko-KR" sz="1200" dirty="0"/>
              <a:t>https://kubernetes.io/ko/docs/tutorials/kubernetes-basics/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87EBF6-B48F-47AD-B21B-C1156BD852E5}"/>
              </a:ext>
            </a:extLst>
          </p:cNvPr>
          <p:cNvSpPr txBox="1"/>
          <p:nvPr/>
        </p:nvSpPr>
        <p:spPr>
          <a:xfrm>
            <a:off x="1054249" y="1790029"/>
            <a:ext cx="3444148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3)</a:t>
            </a:r>
            <a:r>
              <a:rPr lang="ko-KR" altLang="en-US" sz="1400" dirty="0"/>
              <a:t> </a:t>
            </a:r>
            <a:r>
              <a:rPr lang="en-US" altLang="ko-KR" sz="1400" dirty="0"/>
              <a:t>Redis master-slave DB</a:t>
            </a:r>
            <a:r>
              <a:rPr lang="ko-KR" altLang="en-US" sz="1400" dirty="0"/>
              <a:t>를 구성해 본다</a:t>
            </a:r>
            <a:r>
              <a:rPr lang="en-US" altLang="ko-KR" sz="14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F6C0D4-00A1-4DDD-9024-D26E641FFD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58" t="31240" r="2700" b="19273"/>
          <a:stretch/>
        </p:blipFill>
        <p:spPr>
          <a:xfrm>
            <a:off x="1320124" y="2656762"/>
            <a:ext cx="5731832" cy="354083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02ADC276-41D4-4B50-8E04-C4DED261CA20}"/>
              </a:ext>
            </a:extLst>
          </p:cNvPr>
          <p:cNvSpPr/>
          <p:nvPr/>
        </p:nvSpPr>
        <p:spPr>
          <a:xfrm>
            <a:off x="1211976" y="2158925"/>
            <a:ext cx="6096000" cy="37388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/>
              <a:t>redis</a:t>
            </a:r>
            <a:r>
              <a:rPr lang="en-US" altLang="ko-KR" sz="1400" dirty="0"/>
              <a:t>-slave POD</a:t>
            </a:r>
            <a:r>
              <a:rPr lang="ko-KR" altLang="en-US" sz="1400" dirty="0"/>
              <a:t>에서 </a:t>
            </a:r>
            <a:r>
              <a:rPr lang="en-US" altLang="ko-KR" sz="1400" dirty="0" err="1"/>
              <a:t>redis</a:t>
            </a:r>
            <a:r>
              <a:rPr lang="en-US" altLang="ko-KR" sz="1400" dirty="0"/>
              <a:t>-cli</a:t>
            </a:r>
            <a:r>
              <a:rPr lang="ko-KR" altLang="en-US" sz="1400" dirty="0"/>
              <a:t>로 </a:t>
            </a:r>
            <a:r>
              <a:rPr lang="en-US" altLang="ko-KR" sz="1400" dirty="0"/>
              <a:t>master DB</a:t>
            </a:r>
            <a:r>
              <a:rPr lang="ko-KR" altLang="en-US" sz="1400" dirty="0"/>
              <a:t>와 </a:t>
            </a:r>
            <a:r>
              <a:rPr lang="en-US" altLang="ko-KR" sz="1400" dirty="0"/>
              <a:t>SYCN</a:t>
            </a:r>
            <a:r>
              <a:rPr lang="ko-KR" altLang="en-US" sz="1400" dirty="0"/>
              <a:t>되었는 지를 확인한다</a:t>
            </a:r>
            <a:r>
              <a:rPr lang="en-US" altLang="ko-KR" sz="1400" dirty="0"/>
              <a:t>.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5591E57-B12D-4682-9B38-284B924EA364}"/>
              </a:ext>
            </a:extLst>
          </p:cNvPr>
          <p:cNvGrpSpPr/>
          <p:nvPr/>
        </p:nvGrpSpPr>
        <p:grpSpPr>
          <a:xfrm>
            <a:off x="7060902" y="2587489"/>
            <a:ext cx="4846617" cy="4043884"/>
            <a:chOff x="7060902" y="2587489"/>
            <a:chExt cx="4846617" cy="4043884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B85C711-F9B6-43F9-B533-DDBD3D6B4545}"/>
                </a:ext>
              </a:extLst>
            </p:cNvPr>
            <p:cNvSpPr/>
            <p:nvPr/>
          </p:nvSpPr>
          <p:spPr>
            <a:xfrm>
              <a:off x="7945119" y="5136894"/>
              <a:ext cx="1584960" cy="5369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&lt;&lt;service&gt;&gt;</a:t>
              </a: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REDIS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1929E93-F407-4639-AA93-8AD617489308}"/>
                </a:ext>
              </a:extLst>
            </p:cNvPr>
            <p:cNvSpPr/>
            <p:nvPr/>
          </p:nvSpPr>
          <p:spPr>
            <a:xfrm>
              <a:off x="7945120" y="6073329"/>
              <a:ext cx="1584960" cy="5369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&lt;&lt;POD&gt;&gt;</a:t>
              </a: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REDIS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63D90B32-62CB-4682-864A-681B0CB849A5}"/>
                </a:ext>
              </a:extLst>
            </p:cNvPr>
            <p:cNvCxnSpPr>
              <a:stCxn id="31" idx="4"/>
              <a:endCxn id="33" idx="0"/>
            </p:cNvCxnSpPr>
            <p:nvPr/>
          </p:nvCxnSpPr>
          <p:spPr>
            <a:xfrm>
              <a:off x="8737599" y="5673867"/>
              <a:ext cx="1" cy="3994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5AABB95-E23A-4227-A19D-06E7E43F528C}"/>
                </a:ext>
              </a:extLst>
            </p:cNvPr>
            <p:cNvSpPr/>
            <p:nvPr/>
          </p:nvSpPr>
          <p:spPr>
            <a:xfrm>
              <a:off x="7060902" y="4663023"/>
              <a:ext cx="17684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REDIS_SERVICE_HOST</a:t>
              </a:r>
            </a:p>
            <a:p>
              <a:r>
                <a:rPr lang="en-US" altLang="ko-KR" sz="1200" b="1" dirty="0">
                  <a:solidFill>
                    <a:srgbClr val="FF0000"/>
                  </a:solidFill>
                </a:rPr>
                <a:t>REDIS_SERVICE_PORT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FCA7654F-1558-4599-805D-6BD54F613223}"/>
                </a:ext>
              </a:extLst>
            </p:cNvPr>
            <p:cNvSpPr/>
            <p:nvPr/>
          </p:nvSpPr>
          <p:spPr>
            <a:xfrm>
              <a:off x="10322558" y="5136894"/>
              <a:ext cx="1584960" cy="5369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&lt;&lt;service&gt;&gt;</a:t>
              </a: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REDIS_SLAVE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F80C1E2-93C3-4E05-9739-01A293C5EFF2}"/>
                </a:ext>
              </a:extLst>
            </p:cNvPr>
            <p:cNvSpPr/>
            <p:nvPr/>
          </p:nvSpPr>
          <p:spPr>
            <a:xfrm>
              <a:off x="10322559" y="6073329"/>
              <a:ext cx="1584960" cy="5369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&lt;&lt;POD&gt;&gt;</a:t>
              </a: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REDIS_SLAVE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07F0D082-50FB-4D0A-9C9F-F3B4A805CBB0}"/>
                </a:ext>
              </a:extLst>
            </p:cNvPr>
            <p:cNvCxnSpPr>
              <a:stCxn id="38" idx="4"/>
              <a:endCxn id="39" idx="0"/>
            </p:cNvCxnSpPr>
            <p:nvPr/>
          </p:nvCxnSpPr>
          <p:spPr>
            <a:xfrm>
              <a:off x="11115038" y="5673867"/>
              <a:ext cx="1" cy="3994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2471C36-E3BE-49C9-890C-F732607E994B}"/>
                </a:ext>
              </a:extLst>
            </p:cNvPr>
            <p:cNvSpPr txBox="1"/>
            <p:nvPr/>
          </p:nvSpPr>
          <p:spPr>
            <a:xfrm>
              <a:off x="9593921" y="6354374"/>
              <a:ext cx="6647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slaveof</a:t>
              </a:r>
              <a:endParaRPr lang="ko-KR" altLang="en-US" sz="1200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76B9106-9459-4DBC-9C9B-C1A7C6F0A184}"/>
                </a:ext>
              </a:extLst>
            </p:cNvPr>
            <p:cNvSpPr/>
            <p:nvPr/>
          </p:nvSpPr>
          <p:spPr>
            <a:xfrm>
              <a:off x="9069998" y="3523924"/>
              <a:ext cx="1584960" cy="5369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&lt;&lt;POD&gt;&gt;</a:t>
              </a: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COUNT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B4287686-8114-4BCE-9BA7-BB3213910229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 flipH="1">
              <a:off x="8737599" y="4060897"/>
              <a:ext cx="856322" cy="10759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A934D25A-6380-4AC1-8979-65CC800CBC8F}"/>
                </a:ext>
              </a:extLst>
            </p:cNvPr>
            <p:cNvCxnSpPr>
              <a:cxnSpLocks/>
              <a:endCxn id="38" idx="0"/>
            </p:cNvCxnSpPr>
            <p:nvPr/>
          </p:nvCxnSpPr>
          <p:spPr>
            <a:xfrm>
              <a:off x="10139680" y="4060897"/>
              <a:ext cx="975358" cy="10759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D02C93C6-B5A2-4978-A8D2-8687E6C8BB2E}"/>
                </a:ext>
              </a:extLst>
            </p:cNvPr>
            <p:cNvSpPr/>
            <p:nvPr/>
          </p:nvSpPr>
          <p:spPr>
            <a:xfrm>
              <a:off x="9069998" y="2587489"/>
              <a:ext cx="1584960" cy="5369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&lt;&lt;service&gt;&gt;</a:t>
              </a: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COUNT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3BAA5395-B8F0-4F77-87ED-84A8231B6237}"/>
                </a:ext>
              </a:extLst>
            </p:cNvPr>
            <p:cNvCxnSpPr>
              <a:cxnSpLocks/>
              <a:stCxn id="45" idx="4"/>
              <a:endCxn id="42" idx="0"/>
            </p:cNvCxnSpPr>
            <p:nvPr/>
          </p:nvCxnSpPr>
          <p:spPr>
            <a:xfrm>
              <a:off x="9862478" y="3124462"/>
              <a:ext cx="0" cy="3994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연결선: 꺾임 46">
              <a:extLst>
                <a:ext uri="{FF2B5EF4-FFF2-40B4-BE49-F238E27FC236}">
                  <a16:creationId xmlns:a16="http://schemas.microsoft.com/office/drawing/2014/main" id="{91185F34-F0FF-4E2B-B022-1EA3B5693E04}"/>
                </a:ext>
              </a:extLst>
            </p:cNvPr>
            <p:cNvCxnSpPr>
              <a:stCxn id="39" idx="1"/>
              <a:endCxn id="31" idx="6"/>
            </p:cNvCxnSpPr>
            <p:nvPr/>
          </p:nvCxnSpPr>
          <p:spPr>
            <a:xfrm rot="10800000">
              <a:off x="9530079" y="5405382"/>
              <a:ext cx="792480" cy="93643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676437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7E38B4FE-D148-4F60-8638-3282856910E7}"/>
              </a:ext>
            </a:extLst>
          </p:cNvPr>
          <p:cNvSpPr txBox="1"/>
          <p:nvPr/>
        </p:nvSpPr>
        <p:spPr>
          <a:xfrm>
            <a:off x="1343471" y="2428240"/>
            <a:ext cx="6141567" cy="4429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ts val="19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var master = require('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redis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').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createClient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process.env.REDIS_SERVICE_PORT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</a:p>
          <a:p>
            <a:pPr>
              <a:lnSpc>
                <a:spcPts val="19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                                                 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process.env.REDIS_SERVICE_HOST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);</a:t>
            </a:r>
          </a:p>
          <a:p>
            <a:pPr>
              <a:lnSpc>
                <a:spcPts val="19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var slave = require('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redis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').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createClient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process.env.REDIS_SLAVE_SERVICE_PORT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</a:p>
          <a:p>
            <a:pPr>
              <a:lnSpc>
                <a:spcPts val="19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                                               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process.env.REDIS_SLAVE_SERVICE_HOST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);</a:t>
            </a:r>
          </a:p>
          <a:p>
            <a:pPr>
              <a:lnSpc>
                <a:spcPts val="1900"/>
              </a:lnSpc>
            </a:pP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ts val="19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var http = require('http');</a:t>
            </a:r>
          </a:p>
          <a:p>
            <a:pPr>
              <a:lnSpc>
                <a:spcPts val="1900"/>
              </a:lnSpc>
            </a:pP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http.createServer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(function(request, response) {</a:t>
            </a:r>
          </a:p>
          <a:p>
            <a:pPr>
              <a:lnSpc>
                <a:spcPts val="19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slave.get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('count', function(err, data){</a:t>
            </a:r>
          </a:p>
          <a:p>
            <a:pPr>
              <a:lnSpc>
                <a:spcPts val="19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var count = 0;</a:t>
            </a:r>
          </a:p>
          <a:p>
            <a:pPr>
              <a:lnSpc>
                <a:spcPts val="19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if ( !err &amp;&amp; data != null) count =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parseInt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(data);</a:t>
            </a:r>
          </a:p>
          <a:p>
            <a:pPr>
              <a:lnSpc>
                <a:spcPts val="1900"/>
              </a:lnSpc>
            </a:pP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ts val="19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count = count + 1;</a:t>
            </a:r>
          </a:p>
          <a:p>
            <a:pPr>
              <a:lnSpc>
                <a:spcPts val="19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master.set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('count', count);</a:t>
            </a:r>
          </a:p>
          <a:p>
            <a:pPr>
              <a:lnSpc>
                <a:spcPts val="1900"/>
              </a:lnSpc>
            </a:pP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ts val="19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response.writeHead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(200);</a:t>
            </a:r>
          </a:p>
          <a:p>
            <a:pPr>
              <a:lnSpc>
                <a:spcPts val="19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response.end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count.toString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());</a:t>
            </a:r>
          </a:p>
          <a:p>
            <a:pPr>
              <a:lnSpc>
                <a:spcPts val="19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});</a:t>
            </a:r>
          </a:p>
          <a:p>
            <a:pPr>
              <a:lnSpc>
                <a:spcPts val="1900"/>
              </a:lnSpc>
            </a:pP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}).listen(8080);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Kubernetes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간단한 예제 </a:t>
            </a:r>
            <a:r>
              <a:rPr lang="en-US" altLang="ko-KR" dirty="0"/>
              <a:t>- 3</a:t>
            </a:r>
            <a:r>
              <a:rPr lang="ko-KR" altLang="en-US" dirty="0"/>
              <a:t> </a:t>
            </a:r>
            <a:r>
              <a:rPr lang="en-US" altLang="ko-KR" dirty="0"/>
              <a:t>(tutorials/</a:t>
            </a:r>
            <a:r>
              <a:rPr lang="en-US" altLang="ko-KR" dirty="0" err="1"/>
              <a:t>kubernetes</a:t>
            </a:r>
            <a:r>
              <a:rPr lang="en-US" altLang="ko-KR" dirty="0"/>
              <a:t>/server3.js)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0ED19A-A31B-425D-B844-705BF11D8BED}"/>
              </a:ext>
            </a:extLst>
          </p:cNvPr>
          <p:cNvSpPr/>
          <p:nvPr/>
        </p:nvSpPr>
        <p:spPr>
          <a:xfrm>
            <a:off x="5334000" y="893119"/>
            <a:ext cx="6019800" cy="276999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altLang="ko-KR" sz="1200" dirty="0"/>
              <a:t>https://kubernetes.io/ko/docs/tutorials/kubernetes-basics/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87EBF6-B48F-47AD-B21B-C1156BD852E5}"/>
              </a:ext>
            </a:extLst>
          </p:cNvPr>
          <p:cNvSpPr txBox="1"/>
          <p:nvPr/>
        </p:nvSpPr>
        <p:spPr>
          <a:xfrm>
            <a:off x="1054249" y="1790029"/>
            <a:ext cx="3444148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3)</a:t>
            </a:r>
            <a:r>
              <a:rPr lang="ko-KR" altLang="en-US" sz="1400" dirty="0"/>
              <a:t> </a:t>
            </a:r>
            <a:r>
              <a:rPr lang="en-US" altLang="ko-KR" sz="1400" dirty="0"/>
              <a:t>Redis master-slave DB</a:t>
            </a:r>
            <a:r>
              <a:rPr lang="ko-KR" altLang="en-US" sz="1400" dirty="0"/>
              <a:t>를 구성해 본다</a:t>
            </a:r>
            <a:r>
              <a:rPr lang="en-US" altLang="ko-KR" sz="1400" dirty="0"/>
              <a:t>.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CF922BE-1CBC-4859-A376-F806795CFDF8}"/>
              </a:ext>
            </a:extLst>
          </p:cNvPr>
          <p:cNvSpPr/>
          <p:nvPr/>
        </p:nvSpPr>
        <p:spPr>
          <a:xfrm>
            <a:off x="1343472" y="2099784"/>
            <a:ext cx="2296161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/>
              <a:t>server5.js</a:t>
            </a:r>
            <a:endParaRPr lang="ko-KR" altLang="en-US" sz="12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BEB82ED-1E45-418D-A785-4B264DE53D89}"/>
              </a:ext>
            </a:extLst>
          </p:cNvPr>
          <p:cNvSpPr/>
          <p:nvPr/>
        </p:nvSpPr>
        <p:spPr>
          <a:xfrm>
            <a:off x="6096000" y="4643120"/>
            <a:ext cx="5787931" cy="10202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</a:rPr>
              <a:t>docker build -t count:v5 -f dockerfile5 . </a:t>
            </a:r>
            <a:r>
              <a:rPr lang="ko-KR" altLang="en-US" sz="1400" dirty="0">
                <a:solidFill>
                  <a:prstClr val="black"/>
                </a:solidFill>
              </a:rPr>
              <a:t>명령으로 이미지를 빌드한다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 altLang="ko-KR" sz="1400" dirty="0" err="1">
                <a:solidFill>
                  <a:prstClr val="black"/>
                </a:solidFill>
              </a:rPr>
              <a:t>kubectl</a:t>
            </a:r>
            <a:r>
              <a:rPr lang="en-US" altLang="ko-KR" sz="1400" dirty="0">
                <a:solidFill>
                  <a:prstClr val="black"/>
                </a:solidFill>
              </a:rPr>
              <a:t> set image deployments/count count=count:v5 </a:t>
            </a:r>
            <a:r>
              <a:rPr lang="ko-KR" altLang="en-US" sz="1400" dirty="0">
                <a:solidFill>
                  <a:prstClr val="black"/>
                </a:solidFill>
              </a:rPr>
              <a:t>으로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lvl="0">
              <a:lnSpc>
                <a:spcPct val="150000"/>
              </a:lnSpc>
            </a:pPr>
            <a:r>
              <a:rPr lang="ko-KR" altLang="en-US" sz="1400" dirty="0">
                <a:solidFill>
                  <a:prstClr val="black"/>
                </a:solidFill>
              </a:rPr>
              <a:t>이미지를 </a:t>
            </a:r>
            <a:r>
              <a:rPr lang="en-US" altLang="ko-KR" sz="1400" dirty="0">
                <a:solidFill>
                  <a:prstClr val="black"/>
                </a:solidFill>
              </a:rPr>
              <a:t>update</a:t>
            </a:r>
            <a:r>
              <a:rPr lang="ko-KR" altLang="en-US" sz="1400" dirty="0">
                <a:solidFill>
                  <a:prstClr val="black"/>
                </a:solidFill>
              </a:rPr>
              <a:t>한다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872870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Kubernetes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간단한 예제 </a:t>
            </a:r>
            <a:r>
              <a:rPr lang="en-US" altLang="ko-KR" dirty="0"/>
              <a:t>- 3</a:t>
            </a:r>
            <a:r>
              <a:rPr lang="ko-KR" altLang="en-US" dirty="0"/>
              <a:t> </a:t>
            </a:r>
            <a:r>
              <a:rPr lang="en-US" altLang="ko-KR" dirty="0"/>
              <a:t>(tutorials/</a:t>
            </a:r>
            <a:r>
              <a:rPr lang="en-US" altLang="ko-KR" dirty="0" err="1"/>
              <a:t>kubernetes</a:t>
            </a:r>
            <a:r>
              <a:rPr lang="en-US" altLang="ko-KR" dirty="0"/>
              <a:t>/server3.js)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0ED19A-A31B-425D-B844-705BF11D8BED}"/>
              </a:ext>
            </a:extLst>
          </p:cNvPr>
          <p:cNvSpPr/>
          <p:nvPr/>
        </p:nvSpPr>
        <p:spPr>
          <a:xfrm>
            <a:off x="5334000" y="893119"/>
            <a:ext cx="6019800" cy="276999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altLang="ko-KR" sz="1200" dirty="0"/>
              <a:t>https://kubernetes.io/ko/docs/tutorials/kubernetes-basics/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87EBF6-B48F-47AD-B21B-C1156BD852E5}"/>
              </a:ext>
            </a:extLst>
          </p:cNvPr>
          <p:cNvSpPr txBox="1"/>
          <p:nvPr/>
        </p:nvSpPr>
        <p:spPr>
          <a:xfrm>
            <a:off x="1054249" y="1790029"/>
            <a:ext cx="3444148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3)</a:t>
            </a:r>
            <a:r>
              <a:rPr lang="ko-KR" altLang="en-US" sz="1400" dirty="0"/>
              <a:t> </a:t>
            </a:r>
            <a:r>
              <a:rPr lang="en-US" altLang="ko-KR" sz="1400" dirty="0"/>
              <a:t>Redis master-slave DB</a:t>
            </a:r>
            <a:r>
              <a:rPr lang="ko-KR" altLang="en-US" sz="1400" dirty="0"/>
              <a:t>를 구성해 본다</a:t>
            </a:r>
            <a:r>
              <a:rPr lang="en-US" altLang="ko-KR" sz="1400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DB2E965-A459-4251-8C2A-8FF86143D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2285294"/>
            <a:ext cx="10515600" cy="254451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0111113D-FFA7-44CB-BEE5-BB3B8AB556F4}"/>
              </a:ext>
            </a:extLst>
          </p:cNvPr>
          <p:cNvSpPr/>
          <p:nvPr/>
        </p:nvSpPr>
        <p:spPr>
          <a:xfrm>
            <a:off x="7005320" y="4099560"/>
            <a:ext cx="461763" cy="2585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39A6FD0-5782-49EC-B21D-B6F712D095CE}"/>
              </a:ext>
            </a:extLst>
          </p:cNvPr>
          <p:cNvSpPr/>
          <p:nvPr/>
        </p:nvSpPr>
        <p:spPr>
          <a:xfrm>
            <a:off x="7005320" y="3246120"/>
            <a:ext cx="461763" cy="2585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FF8865-BF41-46FB-B53E-99650AA9B5D0}"/>
              </a:ext>
            </a:extLst>
          </p:cNvPr>
          <p:cNvSpPr/>
          <p:nvPr/>
        </p:nvSpPr>
        <p:spPr>
          <a:xfrm>
            <a:off x="1333500" y="4813300"/>
            <a:ext cx="6096000" cy="6970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/>
              <a:t>redis</a:t>
            </a:r>
            <a:r>
              <a:rPr lang="en-US" altLang="ko-KR" sz="1400" dirty="0"/>
              <a:t>-slave POD</a:t>
            </a:r>
            <a:r>
              <a:rPr lang="ko-KR" altLang="en-US" sz="1400" dirty="0"/>
              <a:t>도 </a:t>
            </a:r>
            <a:r>
              <a:rPr lang="en-US" altLang="ko-KR" sz="1400" dirty="0"/>
              <a:t>5</a:t>
            </a:r>
            <a:r>
              <a:rPr lang="ko-KR" altLang="en-US" sz="1400" dirty="0"/>
              <a:t>개로 증설한다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curl </a:t>
            </a:r>
            <a:r>
              <a:rPr lang="ko-KR" altLang="en-US" sz="1400" dirty="0"/>
              <a:t>또는</a:t>
            </a:r>
            <a:r>
              <a:rPr lang="en-US" altLang="ko-KR" sz="1400" dirty="0"/>
              <a:t> </a:t>
            </a:r>
            <a:r>
              <a:rPr lang="ko-KR" altLang="en-US" sz="1400" dirty="0"/>
              <a:t>브라우저로</a:t>
            </a:r>
            <a:r>
              <a:rPr lang="en-US" altLang="ko-KR" sz="1400" dirty="0"/>
              <a:t> </a:t>
            </a:r>
            <a:r>
              <a:rPr lang="ko-KR" altLang="en-US" sz="1400" dirty="0"/>
              <a:t>동작을 확인한다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648266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Map UI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서비스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0ED19A-A31B-425D-B844-705BF11D8BED}"/>
              </a:ext>
            </a:extLst>
          </p:cNvPr>
          <p:cNvSpPr/>
          <p:nvPr/>
        </p:nvSpPr>
        <p:spPr>
          <a:xfrm>
            <a:off x="5334000" y="893119"/>
            <a:ext cx="6019800" cy="276999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altLang="ko-KR" sz="1200" dirty="0"/>
              <a:t>https://github.com/bosornd/map-ui</a:t>
            </a:r>
            <a:endParaRPr lang="ko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19610BD-0CC5-4A0D-BE96-BDA404297B93}"/>
              </a:ext>
            </a:extLst>
          </p:cNvPr>
          <p:cNvSpPr/>
          <p:nvPr/>
        </p:nvSpPr>
        <p:spPr>
          <a:xfrm>
            <a:off x="5913120" y="2742710"/>
            <a:ext cx="1981200" cy="11577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&lt;&lt;Express&gt;&gt;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API Server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C23EDE-F015-4AC1-B19F-D25E1D9051AA}"/>
              </a:ext>
            </a:extLst>
          </p:cNvPr>
          <p:cNvSpPr/>
          <p:nvPr/>
        </p:nvSpPr>
        <p:spPr>
          <a:xfrm>
            <a:off x="5913120" y="4473761"/>
            <a:ext cx="1981200" cy="11577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&lt;&lt;</a:t>
            </a:r>
            <a:r>
              <a:rPr lang="en-US" altLang="ko-KR" sz="1200" dirty="0" err="1">
                <a:solidFill>
                  <a:schemeClr val="tx1"/>
                </a:solidFill>
              </a:rPr>
              <a:t>Nuxt</a:t>
            </a:r>
            <a:r>
              <a:rPr lang="en-US" altLang="ko-KR" sz="1200" dirty="0">
                <a:solidFill>
                  <a:schemeClr val="tx1"/>
                </a:solidFill>
              </a:rPr>
              <a:t>&gt;&gt;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Frontend Server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원통형 6">
            <a:extLst>
              <a:ext uri="{FF2B5EF4-FFF2-40B4-BE49-F238E27FC236}">
                <a16:creationId xmlns:a16="http://schemas.microsoft.com/office/drawing/2014/main" id="{F21EC9EF-927B-4C65-925B-59F252CE1236}"/>
              </a:ext>
            </a:extLst>
          </p:cNvPr>
          <p:cNvSpPr/>
          <p:nvPr/>
        </p:nvSpPr>
        <p:spPr>
          <a:xfrm>
            <a:off x="9425940" y="2742710"/>
            <a:ext cx="1831340" cy="1157748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200" dirty="0">
                <a:solidFill>
                  <a:prstClr val="black"/>
                </a:solidFill>
              </a:rPr>
              <a:t>&lt;&lt;Mongo DB&gt;&gt;</a:t>
            </a:r>
          </a:p>
          <a:p>
            <a:pPr lvl="0" algn="ctr"/>
            <a:r>
              <a:rPr lang="en-US" altLang="ko-KR" dirty="0">
                <a:solidFill>
                  <a:prstClr val="black"/>
                </a:solidFill>
              </a:rPr>
              <a:t>DB</a:t>
            </a:r>
            <a:endParaRPr lang="ko-KR" altLang="en-US" dirty="0">
              <a:solidFill>
                <a:prstClr val="black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0D9A602-FB55-4310-9430-F18086B236A9}"/>
              </a:ext>
            </a:extLst>
          </p:cNvPr>
          <p:cNvCxnSpPr>
            <a:cxnSpLocks/>
            <a:stCxn id="13" idx="3"/>
            <a:endCxn id="7" idx="2"/>
          </p:cNvCxnSpPr>
          <p:nvPr/>
        </p:nvCxnSpPr>
        <p:spPr>
          <a:xfrm>
            <a:off x="7894320" y="3321584"/>
            <a:ext cx="15316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BEEEBDF-BF9B-49F8-898C-6BD6EF513141}"/>
              </a:ext>
            </a:extLst>
          </p:cNvPr>
          <p:cNvSpPr/>
          <p:nvPr/>
        </p:nvSpPr>
        <p:spPr>
          <a:xfrm>
            <a:off x="2425700" y="3608235"/>
            <a:ext cx="1981200" cy="11577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&lt;&lt;Ingress&gt;&gt;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API GW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48B3093-6F60-4C7A-964E-0A06E8CF89D7}"/>
              </a:ext>
            </a:extLst>
          </p:cNvPr>
          <p:cNvCxnSpPr>
            <a:endCxn id="13" idx="1"/>
          </p:cNvCxnSpPr>
          <p:nvPr/>
        </p:nvCxnSpPr>
        <p:spPr>
          <a:xfrm flipV="1">
            <a:off x="4406900" y="3321584"/>
            <a:ext cx="1506220" cy="5788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C951A10-5BCB-4A63-B16E-7DFB7E56A90C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4406900" y="4473762"/>
            <a:ext cx="1506220" cy="578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B277A35-A0E4-4026-978B-0597749D5F4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229360" y="4187109"/>
            <a:ext cx="11963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56419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Map UI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1) Mongo</a:t>
            </a:r>
            <a:r>
              <a:rPr lang="ko-KR" altLang="en-US" dirty="0"/>
              <a:t> </a:t>
            </a:r>
            <a:r>
              <a:rPr lang="en-US" altLang="ko-KR" dirty="0"/>
              <a:t>DB (</a:t>
            </a:r>
            <a:r>
              <a:rPr lang="en-US" altLang="ko-KR" dirty="0" err="1"/>
              <a:t>db</a:t>
            </a:r>
            <a:r>
              <a:rPr lang="en-US" altLang="ko-KR" dirty="0"/>
              <a:t>/</a:t>
            </a:r>
            <a:r>
              <a:rPr lang="en-US" altLang="ko-KR" dirty="0" err="1"/>
              <a:t>db_deployment.yaml</a:t>
            </a:r>
            <a:r>
              <a:rPr lang="en-US" altLang="ko-KR" dirty="0"/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0ED19A-A31B-425D-B844-705BF11D8BED}"/>
              </a:ext>
            </a:extLst>
          </p:cNvPr>
          <p:cNvSpPr/>
          <p:nvPr/>
        </p:nvSpPr>
        <p:spPr>
          <a:xfrm>
            <a:off x="5334000" y="893119"/>
            <a:ext cx="6019800" cy="276999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altLang="ko-KR" sz="1200" dirty="0"/>
              <a:t>https://github.com/bosornd/map-ui</a:t>
            </a:r>
            <a:endParaRPr lang="ko-KR" altLang="en-US" sz="1200" dirty="0"/>
          </a:p>
        </p:txBody>
      </p:sp>
      <p:sp>
        <p:nvSpPr>
          <p:cNvPr id="15" name="원통형 14">
            <a:extLst>
              <a:ext uri="{FF2B5EF4-FFF2-40B4-BE49-F238E27FC236}">
                <a16:creationId xmlns:a16="http://schemas.microsoft.com/office/drawing/2014/main" id="{FF8B9024-13E9-49DA-814E-B4E966E9A70F}"/>
              </a:ext>
            </a:extLst>
          </p:cNvPr>
          <p:cNvSpPr/>
          <p:nvPr/>
        </p:nvSpPr>
        <p:spPr>
          <a:xfrm>
            <a:off x="9522460" y="1474840"/>
            <a:ext cx="1831340" cy="1157748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200" dirty="0">
                <a:solidFill>
                  <a:prstClr val="black"/>
                </a:solidFill>
              </a:rPr>
              <a:t>&lt;&lt;Mongo DB&gt;&gt;</a:t>
            </a:r>
          </a:p>
          <a:p>
            <a:pPr lvl="0" algn="ctr"/>
            <a:r>
              <a:rPr lang="en-US" altLang="ko-KR" dirty="0">
                <a:solidFill>
                  <a:prstClr val="black"/>
                </a:solidFill>
              </a:rPr>
              <a:t>DB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D97F3E-06B4-48F1-87B4-2A6173D097E9}"/>
              </a:ext>
            </a:extLst>
          </p:cNvPr>
          <p:cNvSpPr txBox="1"/>
          <p:nvPr/>
        </p:nvSpPr>
        <p:spPr>
          <a:xfrm>
            <a:off x="1259840" y="1838960"/>
            <a:ext cx="3241040" cy="46539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apiVersion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: apps/v1</a:t>
            </a:r>
          </a:p>
          <a:p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kind: Deployment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metadata: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name: mongo-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db</a:t>
            </a: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labels: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db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: mongo-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db</a:t>
            </a: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spec: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replicas: 1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selector: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matchLabels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db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: mongo-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db</a:t>
            </a: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template: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metadata: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labels: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 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db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: mongo-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db</a:t>
            </a: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spec: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containers: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- name: mongo-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db</a:t>
            </a: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  image: mongo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 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volumeMounts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: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- name: mongo-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db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-storage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mountPath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/data/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db</a:t>
            </a:r>
            <a:endParaRPr lang="en-US" altLang="ko-KR" sz="1200" b="1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  - name: host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   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mountPath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: /host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823FD1-475A-4FB7-9640-05600916E717}"/>
              </a:ext>
            </a:extLst>
          </p:cNvPr>
          <p:cNvSpPr txBox="1"/>
          <p:nvPr/>
        </p:nvSpPr>
        <p:spPr>
          <a:xfrm>
            <a:off x="4663440" y="1844039"/>
            <a:ext cx="3241040" cy="46488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volumes: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- name: mongo-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db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-storage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 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persistentVolumeClaim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   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claimName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db-pvc</a:t>
            </a: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- name: host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 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hostPath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    path: /dataset</a:t>
            </a:r>
          </a:p>
          <a:p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---</a:t>
            </a:r>
          </a:p>
          <a:p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apiVersion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v1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kind: 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PersistentVolumeClaim</a:t>
            </a:r>
            <a:endParaRPr lang="en-US" altLang="ko-KR" sz="1200" b="1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metadata: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name: 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db-pvc</a:t>
            </a:r>
            <a:endParaRPr lang="en-US" altLang="ko-KR" sz="1200" b="1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labels: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db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mongo-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db</a:t>
            </a:r>
            <a:endParaRPr lang="en-US" altLang="ko-KR" sz="1200" b="1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1200" b="1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spec: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accessModes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- 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ReadWriteOnce</a:t>
            </a:r>
            <a:endParaRPr lang="en-US" altLang="ko-KR" sz="1200" b="1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resources: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requests: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storage: 10Gi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A4E6EE-3C57-4758-87F8-73F23A1F5B66}"/>
              </a:ext>
            </a:extLst>
          </p:cNvPr>
          <p:cNvSpPr/>
          <p:nvPr/>
        </p:nvSpPr>
        <p:spPr>
          <a:xfrm>
            <a:off x="7904480" y="2810729"/>
            <a:ext cx="2783838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Persistent Volume</a:t>
            </a:r>
            <a:r>
              <a:rPr lang="ko-KR" altLang="en-US" sz="1400" dirty="0"/>
              <a:t>을 생성해서</a:t>
            </a:r>
            <a:r>
              <a:rPr lang="en-US" altLang="ko-KR" sz="1400" dirty="0"/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/data/</a:t>
            </a:r>
            <a:r>
              <a:rPr lang="en-US" altLang="ko-KR" sz="1400" dirty="0" err="1"/>
              <a:t>db</a:t>
            </a:r>
            <a:r>
              <a:rPr lang="ko-KR" altLang="en-US" sz="1400" dirty="0"/>
              <a:t>에 마운트 한다</a:t>
            </a:r>
            <a:r>
              <a:rPr lang="en-US" altLang="ko-KR" sz="1400" dirty="0"/>
              <a:t>.</a:t>
            </a:r>
            <a:endParaRPr lang="en-US" altLang="ko-KR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34777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Map UI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1) Mongo</a:t>
            </a:r>
            <a:r>
              <a:rPr lang="ko-KR" altLang="en-US" dirty="0"/>
              <a:t> </a:t>
            </a:r>
            <a:r>
              <a:rPr lang="en-US" altLang="ko-KR" dirty="0"/>
              <a:t>DB (</a:t>
            </a:r>
            <a:r>
              <a:rPr lang="en-US" altLang="ko-KR" dirty="0" err="1"/>
              <a:t>db</a:t>
            </a:r>
            <a:r>
              <a:rPr lang="en-US" altLang="ko-KR" dirty="0"/>
              <a:t>/</a:t>
            </a:r>
            <a:r>
              <a:rPr lang="en-US" altLang="ko-KR" dirty="0" err="1"/>
              <a:t>db_deployment.yaml</a:t>
            </a:r>
            <a:r>
              <a:rPr lang="en-US" altLang="ko-KR" dirty="0"/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0ED19A-A31B-425D-B844-705BF11D8BED}"/>
              </a:ext>
            </a:extLst>
          </p:cNvPr>
          <p:cNvSpPr/>
          <p:nvPr/>
        </p:nvSpPr>
        <p:spPr>
          <a:xfrm>
            <a:off x="5334000" y="893119"/>
            <a:ext cx="6019800" cy="276999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altLang="ko-KR" sz="1200" dirty="0"/>
              <a:t>https://github.com/bosornd/map-ui</a:t>
            </a:r>
            <a:endParaRPr lang="ko-KR" altLang="en-US" sz="1200" dirty="0"/>
          </a:p>
        </p:txBody>
      </p:sp>
      <p:sp>
        <p:nvSpPr>
          <p:cNvPr id="15" name="원통형 14">
            <a:extLst>
              <a:ext uri="{FF2B5EF4-FFF2-40B4-BE49-F238E27FC236}">
                <a16:creationId xmlns:a16="http://schemas.microsoft.com/office/drawing/2014/main" id="{FF8B9024-13E9-49DA-814E-B4E966E9A70F}"/>
              </a:ext>
            </a:extLst>
          </p:cNvPr>
          <p:cNvSpPr/>
          <p:nvPr/>
        </p:nvSpPr>
        <p:spPr>
          <a:xfrm>
            <a:off x="9522460" y="1474840"/>
            <a:ext cx="1831340" cy="1157748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200" dirty="0">
                <a:solidFill>
                  <a:prstClr val="black"/>
                </a:solidFill>
              </a:rPr>
              <a:t>&lt;&lt;Mongo DB&gt;&gt;</a:t>
            </a:r>
          </a:p>
          <a:p>
            <a:pPr lvl="0" algn="ctr"/>
            <a:r>
              <a:rPr lang="en-US" altLang="ko-KR" dirty="0">
                <a:solidFill>
                  <a:prstClr val="black"/>
                </a:solidFill>
              </a:rPr>
              <a:t>DB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D97F3E-06B4-48F1-87B4-2A6173D097E9}"/>
              </a:ext>
            </a:extLst>
          </p:cNvPr>
          <p:cNvSpPr txBox="1"/>
          <p:nvPr/>
        </p:nvSpPr>
        <p:spPr>
          <a:xfrm>
            <a:off x="1259840" y="1838960"/>
            <a:ext cx="3241040" cy="46539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apiVersion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: apps/v1</a:t>
            </a:r>
          </a:p>
          <a:p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kind: Deployment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metadata: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name: mongo-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db</a:t>
            </a: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labels: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db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: mongo-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db</a:t>
            </a: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spec: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replicas: 1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selector: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matchLabels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db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: mongo-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db</a:t>
            </a: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template: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metadata: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labels: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 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db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: mongo-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db</a:t>
            </a: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spec: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containers: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- name: mongo-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db</a:t>
            </a: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  image: mongo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 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volumeMounts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  - name: mongo-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db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-storage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   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mountPath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: /data/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db</a:t>
            </a: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- name: host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mountPath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/host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823FD1-475A-4FB7-9640-05600916E717}"/>
              </a:ext>
            </a:extLst>
          </p:cNvPr>
          <p:cNvSpPr txBox="1"/>
          <p:nvPr/>
        </p:nvSpPr>
        <p:spPr>
          <a:xfrm>
            <a:off x="4663440" y="1844039"/>
            <a:ext cx="3241040" cy="46488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volumes: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- name: mongo-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db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-storage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 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persistentVolumeClaim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   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claimName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db-pvc</a:t>
            </a: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- name: host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hostPath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path: </a:t>
            </a:r>
            <a:r>
              <a:rPr lang="en-US" altLang="ko-KR" sz="12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en-US" altLang="ko-KR" sz="1200" b="1" dirty="0">
                <a:solidFill>
                  <a:srgbClr val="0070C0"/>
                </a:solidFill>
              </a:rPr>
              <a:t>dataset</a:t>
            </a:r>
            <a:endParaRPr lang="en-US" altLang="ko-KR" sz="1400" b="1" dirty="0">
              <a:solidFill>
                <a:srgbClr val="0070C0"/>
              </a:solidFill>
            </a:endParaRPr>
          </a:p>
          <a:p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---</a:t>
            </a:r>
          </a:p>
          <a:p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apiVersion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: v1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kind: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PersistentVolumeClaim</a:t>
            </a: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metadata: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name: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db-pvc</a:t>
            </a: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labels: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db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: mongo-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db</a:t>
            </a: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spec: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accessModes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-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ReadWriteOnce</a:t>
            </a: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resources: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requests: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storage: 20Gi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E3A12D-13EB-4F23-A74C-A5279D6B7014}"/>
              </a:ext>
            </a:extLst>
          </p:cNvPr>
          <p:cNvSpPr/>
          <p:nvPr/>
        </p:nvSpPr>
        <p:spPr>
          <a:xfrm>
            <a:off x="7904480" y="2810729"/>
            <a:ext cx="2783838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Persistent Volume</a:t>
            </a:r>
            <a:r>
              <a:rPr lang="ko-KR" altLang="en-US" sz="1400" dirty="0"/>
              <a:t>을 생성해서</a:t>
            </a:r>
            <a:r>
              <a:rPr lang="en-US" altLang="ko-KR" sz="1400" dirty="0"/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/data/</a:t>
            </a:r>
            <a:r>
              <a:rPr lang="en-US" altLang="ko-KR" sz="1400" dirty="0" err="1"/>
              <a:t>db</a:t>
            </a:r>
            <a:r>
              <a:rPr lang="ko-KR" altLang="en-US" sz="1400" dirty="0"/>
              <a:t>에 마운트 한다</a:t>
            </a:r>
            <a:r>
              <a:rPr lang="en-US" altLang="ko-KR" sz="1400" dirty="0"/>
              <a:t>.</a:t>
            </a:r>
            <a:endParaRPr lang="en-US" altLang="ko-KR" sz="1400" b="1" dirty="0">
              <a:solidFill>
                <a:srgbClr val="0070C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D63213D-7FBA-4405-97ED-BC034FA030C3}"/>
              </a:ext>
            </a:extLst>
          </p:cNvPr>
          <p:cNvSpPr/>
          <p:nvPr/>
        </p:nvSpPr>
        <p:spPr>
          <a:xfrm>
            <a:off x="11043920" y="4547594"/>
            <a:ext cx="426720" cy="441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86376A-3D97-4DA6-83CD-CC2FF457600D}"/>
              </a:ext>
            </a:extLst>
          </p:cNvPr>
          <p:cNvSpPr/>
          <p:nvPr/>
        </p:nvSpPr>
        <p:spPr>
          <a:xfrm>
            <a:off x="4643122" y="4704080"/>
            <a:ext cx="7548878" cy="198971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Data</a:t>
            </a:r>
            <a:r>
              <a:rPr lang="ko-KR" altLang="en-US" sz="1400" dirty="0"/>
              <a:t>를 </a:t>
            </a:r>
            <a:r>
              <a:rPr lang="en-US" altLang="ko-KR" sz="1400" dirty="0"/>
              <a:t>import</a:t>
            </a:r>
            <a:r>
              <a:rPr lang="ko-KR" altLang="en-US" sz="1400" dirty="0"/>
              <a:t>하기 위해서</a:t>
            </a:r>
            <a:r>
              <a:rPr lang="en-US" altLang="ko-KR" sz="1400" dirty="0"/>
              <a:t>, host</a:t>
            </a:r>
            <a:r>
              <a:rPr lang="ko-KR" altLang="en-US" sz="1400" dirty="0"/>
              <a:t>를 </a:t>
            </a:r>
            <a:r>
              <a:rPr lang="en-US" altLang="ko-KR" sz="1400" dirty="0"/>
              <a:t>mount</a:t>
            </a:r>
            <a:r>
              <a:rPr lang="ko-KR" altLang="en-US" sz="1400" dirty="0"/>
              <a:t> 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Hyper-V</a:t>
            </a:r>
            <a:r>
              <a:rPr lang="ko-KR" altLang="en-US" sz="1400" dirty="0"/>
              <a:t>에서는 다음과 같이 공유한다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 1) </a:t>
            </a:r>
            <a:r>
              <a:rPr lang="ko-KR" altLang="en-US" sz="1400" dirty="0"/>
              <a:t>폴더를 공유한다</a:t>
            </a:r>
            <a:r>
              <a:rPr lang="en-US" altLang="ko-KR" sz="1400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 2) </a:t>
            </a:r>
            <a:r>
              <a:rPr lang="en-US" altLang="ko-KR" sz="1400" dirty="0" err="1"/>
              <a:t>minikube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ssh</a:t>
            </a:r>
            <a:r>
              <a:rPr lang="ko-KR" altLang="en-US" sz="1400" dirty="0"/>
              <a:t> 명령으로 </a:t>
            </a:r>
            <a:r>
              <a:rPr lang="en-US" altLang="ko-KR" sz="1400" dirty="0" err="1"/>
              <a:t>minikube</a:t>
            </a:r>
            <a:r>
              <a:rPr lang="en-US" altLang="ko-KR" sz="1400" dirty="0"/>
              <a:t> </a:t>
            </a:r>
            <a:r>
              <a:rPr lang="ko-KR" altLang="en-US" sz="1400" dirty="0"/>
              <a:t>가상 </a:t>
            </a:r>
            <a:r>
              <a:rPr lang="ko-KR" altLang="en-US" sz="1400" dirty="0" err="1"/>
              <a:t>머신에</a:t>
            </a:r>
            <a:r>
              <a:rPr lang="ko-KR" altLang="en-US" sz="1400" dirty="0"/>
              <a:t> 로그인 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  $ </a:t>
            </a:r>
            <a:r>
              <a:rPr lang="en-US" altLang="ko-KR" sz="1400" dirty="0" err="1"/>
              <a:t>sudo</a:t>
            </a:r>
            <a:r>
              <a:rPr lang="ko-KR" altLang="en-US" sz="1400" dirty="0"/>
              <a:t> </a:t>
            </a:r>
            <a:r>
              <a:rPr lang="en-US" altLang="ko-KR" sz="1400" dirty="0" err="1"/>
              <a:t>mkdir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0070C0"/>
                </a:solidFill>
              </a:rPr>
              <a:t>/dataset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  $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mount -t </a:t>
            </a:r>
            <a:r>
              <a:rPr lang="en-US" altLang="ko-KR" sz="1400" dirty="0" err="1"/>
              <a:t>cifs</a:t>
            </a:r>
            <a:r>
              <a:rPr lang="en-US" altLang="ko-KR" sz="1400" dirty="0"/>
              <a:t> -o "user={ID},password={PWD}" //192.168.35.6/dataset </a:t>
            </a:r>
            <a:r>
              <a:rPr lang="en-US" altLang="ko-KR" sz="1400" b="1" dirty="0">
                <a:solidFill>
                  <a:srgbClr val="0070C0"/>
                </a:solidFill>
              </a:rPr>
              <a:t>/dataset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1F72429-B59F-4ED3-BDF3-C73186560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8881" y="3996376"/>
            <a:ext cx="3088640" cy="1179433"/>
          </a:xfrm>
          <a:prstGeom prst="rect">
            <a:avLst/>
          </a:prstGeom>
        </p:spPr>
      </p:pic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495072A5-7912-445D-BE04-3DF8C2687E81}"/>
              </a:ext>
            </a:extLst>
          </p:cNvPr>
          <p:cNvCxnSpPr>
            <a:cxnSpLocks/>
            <a:endCxn id="13" idx="2"/>
          </p:cNvCxnSpPr>
          <p:nvPr/>
        </p:nvCxnSpPr>
        <p:spPr>
          <a:xfrm rot="5400000" flipH="1" flipV="1">
            <a:off x="10403442" y="5518272"/>
            <a:ext cx="1382556" cy="32512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27047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Map UI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1) Mongo</a:t>
            </a:r>
            <a:r>
              <a:rPr lang="ko-KR" altLang="en-US" dirty="0"/>
              <a:t> </a:t>
            </a:r>
            <a:r>
              <a:rPr lang="en-US" altLang="ko-KR" dirty="0"/>
              <a:t>DB (</a:t>
            </a:r>
            <a:r>
              <a:rPr lang="en-US" altLang="ko-KR" dirty="0" err="1"/>
              <a:t>db</a:t>
            </a:r>
            <a:r>
              <a:rPr lang="en-US" altLang="ko-KR" dirty="0"/>
              <a:t>/</a:t>
            </a:r>
            <a:r>
              <a:rPr lang="en-US" altLang="ko-KR" dirty="0" err="1"/>
              <a:t>db_deployment.yaml</a:t>
            </a:r>
            <a:r>
              <a:rPr lang="en-US" altLang="ko-KR" dirty="0"/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0ED19A-A31B-425D-B844-705BF11D8BED}"/>
              </a:ext>
            </a:extLst>
          </p:cNvPr>
          <p:cNvSpPr/>
          <p:nvPr/>
        </p:nvSpPr>
        <p:spPr>
          <a:xfrm>
            <a:off x="5334000" y="893119"/>
            <a:ext cx="6019800" cy="276999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altLang="ko-KR" sz="1200" dirty="0"/>
              <a:t>https://github.com/bosornd/map-ui</a:t>
            </a:r>
            <a:endParaRPr lang="ko-KR" altLang="en-US" sz="1200" dirty="0"/>
          </a:p>
        </p:txBody>
      </p:sp>
      <p:sp>
        <p:nvSpPr>
          <p:cNvPr id="15" name="원통형 14">
            <a:extLst>
              <a:ext uri="{FF2B5EF4-FFF2-40B4-BE49-F238E27FC236}">
                <a16:creationId xmlns:a16="http://schemas.microsoft.com/office/drawing/2014/main" id="{FF8B9024-13E9-49DA-814E-B4E966E9A70F}"/>
              </a:ext>
            </a:extLst>
          </p:cNvPr>
          <p:cNvSpPr/>
          <p:nvPr/>
        </p:nvSpPr>
        <p:spPr>
          <a:xfrm>
            <a:off x="9522460" y="1474840"/>
            <a:ext cx="1831340" cy="1157748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200" dirty="0">
                <a:solidFill>
                  <a:prstClr val="black"/>
                </a:solidFill>
              </a:rPr>
              <a:t>&lt;&lt;Mongo DB&gt;&gt;</a:t>
            </a:r>
          </a:p>
          <a:p>
            <a:pPr lvl="0" algn="ctr"/>
            <a:r>
              <a:rPr lang="en-US" altLang="ko-KR" dirty="0">
                <a:solidFill>
                  <a:prstClr val="black"/>
                </a:solidFill>
              </a:rPr>
              <a:t>DB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49C54C-A4EA-4A17-8C27-579D42779328}"/>
              </a:ext>
            </a:extLst>
          </p:cNvPr>
          <p:cNvSpPr txBox="1"/>
          <p:nvPr/>
        </p:nvSpPr>
        <p:spPr>
          <a:xfrm>
            <a:off x="1054249" y="1790029"/>
            <a:ext cx="9246506" cy="1989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/>
              <a:t>kubectl</a:t>
            </a:r>
            <a:r>
              <a:rPr lang="en-US" altLang="ko-KR" sz="1400" dirty="0"/>
              <a:t> apply -f </a:t>
            </a:r>
            <a:r>
              <a:rPr lang="en-US" altLang="ko-KR" sz="1400" dirty="0" err="1"/>
              <a:t>db_deployment.yaml</a:t>
            </a:r>
            <a:r>
              <a:rPr lang="en-US" altLang="ko-KR" sz="1400" dirty="0"/>
              <a:t> </a:t>
            </a:r>
            <a:r>
              <a:rPr lang="ko-KR" altLang="en-US" sz="1400" dirty="0"/>
              <a:t>명령으로 </a:t>
            </a:r>
            <a:r>
              <a:rPr lang="en-US" altLang="ko-KR" sz="1400" dirty="0"/>
              <a:t>Deployment</a:t>
            </a:r>
            <a:r>
              <a:rPr lang="ko-KR" altLang="en-US" sz="1400" dirty="0"/>
              <a:t>와 </a:t>
            </a:r>
            <a:r>
              <a:rPr lang="en-US" altLang="ko-KR" sz="1400" dirty="0"/>
              <a:t>Service</a:t>
            </a:r>
            <a:r>
              <a:rPr lang="ko-KR" altLang="en-US" sz="1400" dirty="0"/>
              <a:t>를 생한다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Mongo DB POD</a:t>
            </a:r>
            <a:r>
              <a:rPr lang="ko-KR" altLang="en-US" sz="1400" dirty="0"/>
              <a:t>에 </a:t>
            </a:r>
            <a:r>
              <a:rPr lang="en-US" altLang="ko-KR" sz="1400" dirty="0"/>
              <a:t>Shell</a:t>
            </a:r>
            <a:r>
              <a:rPr lang="ko-KR" altLang="en-US" sz="1400" dirty="0"/>
              <a:t>로 접속한다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host </a:t>
            </a:r>
            <a:r>
              <a:rPr lang="ko-KR" altLang="en-US" sz="1400" dirty="0"/>
              <a:t>폴더를 확인한다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en-US" altLang="ko-KR" sz="1400" dirty="0" err="1"/>
              <a:t>mongoimport</a:t>
            </a:r>
            <a:r>
              <a:rPr lang="ko-KR" altLang="en-US" sz="1400" dirty="0"/>
              <a:t>로 데이터를 </a:t>
            </a:r>
            <a:r>
              <a:rPr lang="en-US" altLang="ko-KR" sz="1400" dirty="0"/>
              <a:t>import</a:t>
            </a:r>
            <a:r>
              <a:rPr lang="ko-KR" altLang="en-US" sz="1400" dirty="0"/>
              <a:t>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$ </a:t>
            </a:r>
            <a:r>
              <a:rPr lang="en-US" altLang="ko-KR" sz="1400" b="1" dirty="0" err="1">
                <a:solidFill>
                  <a:srgbClr val="FF0000"/>
                </a:solidFill>
              </a:rPr>
              <a:t>mongoimport</a:t>
            </a:r>
            <a:r>
              <a:rPr lang="en-US" altLang="ko-KR" sz="1400" b="1" dirty="0">
                <a:solidFill>
                  <a:srgbClr val="FF0000"/>
                </a:solidFill>
              </a:rPr>
              <a:t> --</a:t>
            </a:r>
            <a:r>
              <a:rPr lang="en-US" altLang="ko-KR" sz="1400" b="1" dirty="0" err="1">
                <a:solidFill>
                  <a:srgbClr val="FF0000"/>
                </a:solidFill>
              </a:rPr>
              <a:t>db</a:t>
            </a:r>
            <a:r>
              <a:rPr lang="en-US" altLang="ko-KR" sz="1400" b="1" dirty="0">
                <a:solidFill>
                  <a:srgbClr val="FF0000"/>
                </a:solidFill>
              </a:rPr>
              <a:t>=yelp --collection=business --</a:t>
            </a:r>
            <a:r>
              <a:rPr lang="en-US" altLang="ko-KR" sz="1400" b="1" dirty="0" err="1">
                <a:solidFill>
                  <a:srgbClr val="FF0000"/>
                </a:solidFill>
              </a:rPr>
              <a:t>jsonArray</a:t>
            </a:r>
            <a:r>
              <a:rPr lang="en-US" altLang="ko-KR" sz="1400" b="1" dirty="0">
                <a:solidFill>
                  <a:srgbClr val="FF0000"/>
                </a:solidFill>
              </a:rPr>
              <a:t> --file=</a:t>
            </a:r>
            <a:r>
              <a:rPr lang="en-US" altLang="ko-KR" sz="1400" b="1" dirty="0" err="1">
                <a:solidFill>
                  <a:srgbClr val="FF0000"/>
                </a:solidFill>
              </a:rPr>
              <a:t>yelp_academic_dataset_business.json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A73712-63BA-48DA-88C6-9F68909D6E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82" t="31936" r="2802" b="1594"/>
          <a:stretch/>
        </p:blipFill>
        <p:spPr>
          <a:xfrm>
            <a:off x="1969169" y="3497123"/>
            <a:ext cx="6729661" cy="336087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09930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E2D7D-FC35-4A46-B4AD-FE0988B1F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Google Maps API </a:t>
            </a:r>
            <a:r>
              <a:rPr lang="ko-KR" altLang="en-US" dirty="0"/>
              <a:t>가이드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8082EA-0BA2-4034-826F-14E382964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Styling data(tutorials/google-maps/index7.html)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A7E7CF-D55E-4147-8803-85AA1CC64425}"/>
              </a:ext>
            </a:extLst>
          </p:cNvPr>
          <p:cNvSpPr/>
          <p:nvPr/>
        </p:nvSpPr>
        <p:spPr>
          <a:xfrm>
            <a:off x="1236518" y="1911926"/>
            <a:ext cx="10117282" cy="45809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&lt;script&gt;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function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initMap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var map = new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google.maps.Map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document.getElementById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('map'), { center: {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lng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126.9706673,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lat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37.5547787 },  zoom: 15 });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//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GeoJSON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format data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var geodata = { … };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map.data.addGeoJson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(geodata);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map.data.setStyle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(function(feature){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return {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icon: {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  url: "/icons/subway-24px.svg",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  anchor: { x: 12, y: 12 },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 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labelOrigin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{ x:12, y: 30 },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},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label: {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  color: "#FF0000",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  text: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feature.getProperty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("name"),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},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title: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feature.getProperty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("name"),    // rollover text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};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});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28413933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Map UI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1) Mongo</a:t>
            </a:r>
            <a:r>
              <a:rPr lang="ko-KR" altLang="en-US" dirty="0"/>
              <a:t> </a:t>
            </a:r>
            <a:r>
              <a:rPr lang="en-US" altLang="ko-KR" dirty="0"/>
              <a:t>DB (</a:t>
            </a:r>
            <a:r>
              <a:rPr lang="en-US" altLang="ko-KR" dirty="0" err="1"/>
              <a:t>db</a:t>
            </a:r>
            <a:r>
              <a:rPr lang="en-US" altLang="ko-KR" dirty="0"/>
              <a:t>/</a:t>
            </a:r>
            <a:r>
              <a:rPr lang="en-US" altLang="ko-KR" dirty="0" err="1"/>
              <a:t>db_deployment.yaml</a:t>
            </a:r>
            <a:r>
              <a:rPr lang="en-US" altLang="ko-KR" dirty="0"/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0ED19A-A31B-425D-B844-705BF11D8BED}"/>
              </a:ext>
            </a:extLst>
          </p:cNvPr>
          <p:cNvSpPr/>
          <p:nvPr/>
        </p:nvSpPr>
        <p:spPr>
          <a:xfrm>
            <a:off x="5334000" y="893119"/>
            <a:ext cx="6019800" cy="276999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altLang="ko-KR" sz="1200" dirty="0"/>
              <a:t>https://github.com/bosornd/map-ui</a:t>
            </a:r>
            <a:endParaRPr lang="ko-KR" altLang="en-US" sz="1200" dirty="0"/>
          </a:p>
        </p:txBody>
      </p:sp>
      <p:sp>
        <p:nvSpPr>
          <p:cNvPr id="15" name="원통형 14">
            <a:extLst>
              <a:ext uri="{FF2B5EF4-FFF2-40B4-BE49-F238E27FC236}">
                <a16:creationId xmlns:a16="http://schemas.microsoft.com/office/drawing/2014/main" id="{FF8B9024-13E9-49DA-814E-B4E966E9A70F}"/>
              </a:ext>
            </a:extLst>
          </p:cNvPr>
          <p:cNvSpPr/>
          <p:nvPr/>
        </p:nvSpPr>
        <p:spPr>
          <a:xfrm>
            <a:off x="9522460" y="1474840"/>
            <a:ext cx="1831340" cy="1157748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200" dirty="0">
                <a:solidFill>
                  <a:prstClr val="black"/>
                </a:solidFill>
              </a:rPr>
              <a:t>&lt;&lt;Mongo DB&gt;&gt;</a:t>
            </a:r>
          </a:p>
          <a:p>
            <a:pPr lvl="0" algn="ctr"/>
            <a:r>
              <a:rPr lang="en-US" altLang="ko-KR" dirty="0">
                <a:solidFill>
                  <a:prstClr val="black"/>
                </a:solidFill>
              </a:rPr>
              <a:t>DB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49C54C-A4EA-4A17-8C27-579D42779328}"/>
              </a:ext>
            </a:extLst>
          </p:cNvPr>
          <p:cNvSpPr txBox="1"/>
          <p:nvPr/>
        </p:nvSpPr>
        <p:spPr>
          <a:xfrm>
            <a:off x="1054249" y="1790029"/>
            <a:ext cx="9009326" cy="4575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/>
              <a:t>kubectl</a:t>
            </a:r>
            <a:r>
              <a:rPr lang="en-US" altLang="ko-KR" sz="1400" dirty="0"/>
              <a:t> apply -f </a:t>
            </a:r>
            <a:r>
              <a:rPr lang="en-US" altLang="ko-KR" sz="1400" dirty="0" err="1"/>
              <a:t>db_deployment.yaml</a:t>
            </a:r>
            <a:r>
              <a:rPr lang="en-US" altLang="ko-KR" sz="1400" dirty="0"/>
              <a:t> </a:t>
            </a:r>
            <a:r>
              <a:rPr lang="ko-KR" altLang="en-US" sz="1400" dirty="0"/>
              <a:t>명령으로 </a:t>
            </a:r>
            <a:r>
              <a:rPr lang="en-US" altLang="ko-KR" sz="1400" dirty="0"/>
              <a:t>Deployment</a:t>
            </a:r>
            <a:r>
              <a:rPr lang="ko-KR" altLang="en-US" sz="1400" dirty="0"/>
              <a:t>와 </a:t>
            </a:r>
            <a:r>
              <a:rPr lang="en-US" altLang="ko-KR" sz="1400" dirty="0"/>
              <a:t>Service</a:t>
            </a:r>
            <a:r>
              <a:rPr lang="ko-KR" altLang="en-US" sz="1400" dirty="0"/>
              <a:t>를 생한다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Mongo DB POD</a:t>
            </a:r>
            <a:r>
              <a:rPr lang="ko-KR" altLang="en-US" sz="1400" dirty="0"/>
              <a:t>의 </a:t>
            </a:r>
            <a:r>
              <a:rPr lang="en-US" altLang="ko-KR" sz="1400" dirty="0"/>
              <a:t>Shell</a:t>
            </a:r>
            <a:r>
              <a:rPr lang="ko-KR" altLang="en-US" sz="1400" dirty="0"/>
              <a:t>에 접속한다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host </a:t>
            </a:r>
            <a:r>
              <a:rPr lang="ko-KR" altLang="en-US" sz="1400" dirty="0"/>
              <a:t>폴더를 확인한다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</a:t>
            </a:r>
            <a:r>
              <a:rPr lang="en-US" altLang="ko-KR" sz="1400" dirty="0" err="1"/>
              <a:t>mongoimport</a:t>
            </a:r>
            <a:r>
              <a:rPr lang="ko-KR" altLang="en-US" sz="1400" dirty="0"/>
              <a:t>로 데이터를 </a:t>
            </a:r>
            <a:r>
              <a:rPr lang="en-US" altLang="ko-KR" sz="1400" dirty="0"/>
              <a:t>import</a:t>
            </a:r>
            <a:r>
              <a:rPr lang="ko-KR" altLang="en-US" sz="1400" dirty="0"/>
              <a:t>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 business collection</a:t>
            </a:r>
            <a:r>
              <a:rPr lang="ko-KR" altLang="en-US" sz="1400" dirty="0"/>
              <a:t>으로부터 </a:t>
            </a:r>
            <a:r>
              <a:rPr lang="en-US" altLang="ko-KR" sz="1400" dirty="0"/>
              <a:t>geodata</a:t>
            </a:r>
            <a:r>
              <a:rPr lang="ko-KR" altLang="en-US" sz="1400" dirty="0"/>
              <a:t>를 생성한다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$ </a:t>
            </a:r>
            <a:r>
              <a:rPr lang="en-US" altLang="ko-KR" sz="1400" b="1" dirty="0">
                <a:solidFill>
                  <a:srgbClr val="FF0000"/>
                </a:solidFill>
              </a:rPr>
              <a:t>mongo</a:t>
            </a:r>
            <a:r>
              <a:rPr lang="en-US" altLang="ko-KR" sz="1400" dirty="0"/>
              <a:t>			</a:t>
            </a:r>
            <a:r>
              <a:rPr lang="en-US" altLang="ko-KR" sz="1400" dirty="0">
                <a:sym typeface="Wingdings" panose="05000000000000000000" pitchFamily="2" charset="2"/>
              </a:rPr>
              <a:t> mongo client</a:t>
            </a:r>
            <a:r>
              <a:rPr lang="ko-KR" altLang="en-US" sz="1400" dirty="0">
                <a:sym typeface="Wingdings" panose="05000000000000000000" pitchFamily="2" charset="2"/>
              </a:rPr>
              <a:t>로 </a:t>
            </a:r>
            <a:r>
              <a:rPr lang="en-US" altLang="ko-KR" sz="1400" dirty="0">
                <a:sym typeface="Wingdings" panose="05000000000000000000" pitchFamily="2" charset="2"/>
              </a:rPr>
              <a:t>DB </a:t>
            </a:r>
            <a:r>
              <a:rPr lang="ko-KR" altLang="en-US" sz="1400" dirty="0">
                <a:sym typeface="Wingdings" panose="05000000000000000000" pitchFamily="2" charset="2"/>
              </a:rPr>
              <a:t>서버에 연결한다</a:t>
            </a:r>
            <a:r>
              <a:rPr lang="en-US" altLang="ko-KR" sz="1400" dirty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ym typeface="Wingdings" panose="05000000000000000000" pitchFamily="2" charset="2"/>
              </a:rPr>
              <a:t>  connecting to: mongodb://127.0.0.1:27017/?compressors=disabled&amp;gssapiServiceName=mongodb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ym typeface="Wingdings" panose="05000000000000000000" pitchFamily="2" charset="2"/>
              </a:rPr>
              <a:t>  …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ym typeface="Wingdings" panose="05000000000000000000" pitchFamily="2" charset="2"/>
              </a:rPr>
              <a:t>  &gt; </a:t>
            </a: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use yelp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ym typeface="Wingdings" panose="05000000000000000000" pitchFamily="2" charset="2"/>
              </a:rPr>
              <a:t>  &gt; </a:t>
            </a:r>
            <a:r>
              <a:rPr lang="en-US" altLang="ko-KR" sz="1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db.business.find</a:t>
            </a: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().</a:t>
            </a:r>
            <a:r>
              <a:rPr lang="en-US" altLang="ko-KR" sz="1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forEach</a:t>
            </a: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(function(biz){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     </a:t>
            </a:r>
            <a:r>
              <a:rPr lang="en-US" altLang="ko-KR" sz="1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db.geodata.insert</a:t>
            </a: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({ "geometry": { "type": "Point", "coordinates": [ </a:t>
            </a:r>
            <a:r>
              <a:rPr lang="en-US" altLang="ko-KR" sz="1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biz.longitude</a:t>
            </a: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, </a:t>
            </a:r>
            <a:r>
              <a:rPr lang="en-US" altLang="ko-KR" sz="1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biz.latitude</a:t>
            </a: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 ] },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                              "properties": { "</a:t>
            </a:r>
            <a:r>
              <a:rPr lang="en-US" altLang="ko-KR" sz="1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business_id</a:t>
            </a: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": </a:t>
            </a:r>
            <a:r>
              <a:rPr lang="en-US" altLang="ko-KR" sz="1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biz.business_id</a:t>
            </a: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, "name": biz.name, "stars": </a:t>
            </a:r>
            <a:r>
              <a:rPr lang="en-US" altLang="ko-KR" sz="1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biz.stars</a:t>
            </a: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                                        "</a:t>
            </a:r>
            <a:r>
              <a:rPr lang="en-US" altLang="ko-KR" sz="1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review_count</a:t>
            </a: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": </a:t>
            </a:r>
            <a:r>
              <a:rPr lang="en-US" altLang="ko-KR" sz="1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biz.review_count</a:t>
            </a: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, "categories": </a:t>
            </a:r>
            <a:r>
              <a:rPr lang="en-US" altLang="ko-KR" sz="1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biz.categories</a:t>
            </a: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 } });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     });</a:t>
            </a:r>
            <a:endParaRPr lang="en-US" altLang="ko-KR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11192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E2D7D-FC35-4A46-B4AD-FE0988B1F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Map UI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8082EA-0BA2-4034-826F-14E382964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2) API Server (</a:t>
            </a:r>
            <a:r>
              <a:rPr lang="en-US" altLang="ko-KR" dirty="0" err="1"/>
              <a:t>db</a:t>
            </a:r>
            <a:r>
              <a:rPr lang="en-US" altLang="ko-KR" dirty="0"/>
              <a:t>/models/business.js)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FFD48E-A9F0-47C9-AD35-BCE01F93CA09}"/>
              </a:ext>
            </a:extLst>
          </p:cNvPr>
          <p:cNvSpPr/>
          <p:nvPr/>
        </p:nvSpPr>
        <p:spPr>
          <a:xfrm>
            <a:off x="1246909" y="1911927"/>
            <a:ext cx="6789652" cy="48570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mongoose = require('mongoose’);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businessSchema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new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mongoose.Schema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business_id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{ type: String, unique: true, index: true, required: true },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name: String,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address: String,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city: String,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state: String,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postal_code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String,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latitude: Number,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longitude: Number,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stars: Number,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review_count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Number,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is_open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Boolean,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attributes: Object,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categories: [String],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hours: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Monday: String,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Tuesday: String,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Wednesday: String,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Thursday: String,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Friday: String,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Saturday: String,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Sunday: String,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},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DD23F6-1E87-4698-8D7C-7D4D1ED12B33}"/>
              </a:ext>
            </a:extLst>
          </p:cNvPr>
          <p:cNvSpPr/>
          <p:nvPr/>
        </p:nvSpPr>
        <p:spPr>
          <a:xfrm>
            <a:off x="6011883" y="3749674"/>
            <a:ext cx="6180117" cy="3108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collection: 'business'            // collection name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businessSchema.index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({name: 'text', categories: 'text'});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businessSchema.statics.findByID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function(ID){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return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this.find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({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business_id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ID});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};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businessSchema.statics.findByKeyword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function(keyword){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return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this.find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({$text: {$search: keyword}});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};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module.exports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mongoose.model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('business',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businessSchema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CBF5E7-8BC4-4652-8620-C4DE64D80865}"/>
              </a:ext>
            </a:extLst>
          </p:cNvPr>
          <p:cNvSpPr/>
          <p:nvPr/>
        </p:nvSpPr>
        <p:spPr>
          <a:xfrm>
            <a:off x="5334000" y="893119"/>
            <a:ext cx="6019800" cy="276999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altLang="ko-KR" sz="1200" dirty="0"/>
              <a:t>https://github.com/bosornd/map-ui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3EFCB7-1C26-4A48-BE56-4DB3B85BC6D0}"/>
              </a:ext>
            </a:extLst>
          </p:cNvPr>
          <p:cNvSpPr/>
          <p:nvPr/>
        </p:nvSpPr>
        <p:spPr>
          <a:xfrm>
            <a:off x="9372600" y="1356853"/>
            <a:ext cx="1981200" cy="11577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&lt;&lt;Express&gt;&gt;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API Server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51187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E2D7D-FC35-4A46-B4AD-FE0988B1F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Map UI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8082EA-0BA2-4034-826F-14E382964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2) API Server (</a:t>
            </a:r>
            <a:r>
              <a:rPr lang="en-US" altLang="ko-KR" dirty="0" err="1"/>
              <a:t>db</a:t>
            </a:r>
            <a:r>
              <a:rPr lang="en-US" altLang="ko-KR" dirty="0"/>
              <a:t>/models/geodata.js)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FFD48E-A9F0-47C9-AD35-BCE01F93CA09}"/>
              </a:ext>
            </a:extLst>
          </p:cNvPr>
          <p:cNvSpPr/>
          <p:nvPr/>
        </p:nvSpPr>
        <p:spPr>
          <a:xfrm>
            <a:off x="1246908" y="1911927"/>
            <a:ext cx="10106891" cy="48570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mongoose = require('mongoose');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pointSchema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new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mongoose.Schema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type: { type: String,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enum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['Point'], required: true },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coordinates: { type: [Number], required: true 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});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geodataSchema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new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mongoose.Schema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geometry: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pointSchema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properties: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business_id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{ type: String, unique: true, index: true, required: true },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name: String,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stars: Number,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review_count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Number,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categories: [String],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},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collection: 'geodata'    // collection name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A620F0-69F1-4300-9C43-C2C73685B662}"/>
              </a:ext>
            </a:extLst>
          </p:cNvPr>
          <p:cNvSpPr/>
          <p:nvPr/>
        </p:nvSpPr>
        <p:spPr>
          <a:xfrm>
            <a:off x="5403273" y="4180114"/>
            <a:ext cx="6788728" cy="267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geodataSchema.index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({geometry: '2dsphere'});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geodataSchema.statics.findInBox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function(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lowerLeft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upperRight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return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this.find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().where('geometry').box(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lowerLeft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upperRight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};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geodataSchema.statics.findNear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function(center,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maxDistance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return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this.find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().where('geometry')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          .near({center: center,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maxDistance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maxDistance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spherical: true});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};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module.exports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mongoose.model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('geodata',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geodataSchema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1557450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E2D7D-FC35-4A46-B4AD-FE0988B1F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Map UI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8082EA-0BA2-4034-826F-14E382964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3) API Server (</a:t>
            </a:r>
            <a:r>
              <a:rPr lang="en-US" altLang="ko-KR" dirty="0" err="1"/>
              <a:t>db</a:t>
            </a:r>
            <a:r>
              <a:rPr lang="en-US" altLang="ko-KR" dirty="0"/>
              <a:t>/</a:t>
            </a:r>
            <a:r>
              <a:rPr lang="en-US" altLang="ko-KR" dirty="0" err="1"/>
              <a:t>apis</a:t>
            </a:r>
            <a:r>
              <a:rPr lang="en-US" altLang="ko-KR" dirty="0"/>
              <a:t>/business.js)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FFD48E-A9F0-47C9-AD35-BCE01F93CA09}"/>
              </a:ext>
            </a:extLst>
          </p:cNvPr>
          <p:cNvSpPr/>
          <p:nvPr/>
        </p:nvSpPr>
        <p:spPr>
          <a:xfrm>
            <a:off x="1246909" y="1911927"/>
            <a:ext cx="6789652" cy="45809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express = require('express');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router =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express.Router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Business = require('../models/business’);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router.get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('/search', function(request, response)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Business.findByKeyword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request.query.keyword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.sort({stars: -1}).limit(10).exec(function(error, result){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if (error) return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response.status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(500).json(error);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return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response.json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(result);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});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});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router.get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('/:id', function(request, response)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Business.findByID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(request.params.id).exec(function(error, result){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if (error) return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response.status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(500).json(error);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return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response.json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(result[0]);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});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});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module.exports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router;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CBF5E7-8BC4-4652-8620-C4DE64D80865}"/>
              </a:ext>
            </a:extLst>
          </p:cNvPr>
          <p:cNvSpPr/>
          <p:nvPr/>
        </p:nvSpPr>
        <p:spPr>
          <a:xfrm>
            <a:off x="5334000" y="893119"/>
            <a:ext cx="6019800" cy="276999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altLang="ko-KR" sz="1200" dirty="0"/>
              <a:t>https://github.com/bosornd/map-ui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3EFCB7-1C26-4A48-BE56-4DB3B85BC6D0}"/>
              </a:ext>
            </a:extLst>
          </p:cNvPr>
          <p:cNvSpPr/>
          <p:nvPr/>
        </p:nvSpPr>
        <p:spPr>
          <a:xfrm>
            <a:off x="9372600" y="1356853"/>
            <a:ext cx="1981200" cy="11577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&lt;&lt;Express&gt;&gt;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API Server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3448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E2D7D-FC35-4A46-B4AD-FE0988B1F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Map UI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8082EA-0BA2-4034-826F-14E382964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3) API Server (</a:t>
            </a:r>
            <a:r>
              <a:rPr lang="en-US" altLang="ko-KR" dirty="0" err="1"/>
              <a:t>db</a:t>
            </a:r>
            <a:r>
              <a:rPr lang="en-US" altLang="ko-KR" dirty="0"/>
              <a:t>/</a:t>
            </a:r>
            <a:r>
              <a:rPr lang="en-US" altLang="ko-KR" dirty="0" err="1"/>
              <a:t>apis</a:t>
            </a:r>
            <a:r>
              <a:rPr lang="en-US" altLang="ko-KR" dirty="0"/>
              <a:t>/geodata.js)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FFD48E-A9F0-47C9-AD35-BCE01F93CA09}"/>
              </a:ext>
            </a:extLst>
          </p:cNvPr>
          <p:cNvSpPr/>
          <p:nvPr/>
        </p:nvSpPr>
        <p:spPr>
          <a:xfrm>
            <a:off x="1246909" y="1911927"/>
            <a:ext cx="6789652" cy="45809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express = require('express');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router =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express.Router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geodata = require('../models/geodata');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router.get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('/within', function(request, response)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geodata.findInBox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([Number(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request.query.left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), Number(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request.query.lower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)],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          [Number(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request.query.right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), Number(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request.query.upper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)])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.exec(function(error, result){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if (error) return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response.status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(500).json(error);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return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response.json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(result);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});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});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router.get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('/near', function(request, response)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geodata.findNear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([Number(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request.query.longitude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), Number(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request.query.latitude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)],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          Number(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request.query.maxDistance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.limit(10).exec(function(error, result){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if (error) return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response.status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(500).json(error);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return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response.json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(result);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});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});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CBF5E7-8BC4-4652-8620-C4DE64D80865}"/>
              </a:ext>
            </a:extLst>
          </p:cNvPr>
          <p:cNvSpPr/>
          <p:nvPr/>
        </p:nvSpPr>
        <p:spPr>
          <a:xfrm>
            <a:off x="5334000" y="893119"/>
            <a:ext cx="6019800" cy="276999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altLang="ko-KR" sz="1200" dirty="0"/>
              <a:t>https://github.com/bosornd/map-ui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3EFCB7-1C26-4A48-BE56-4DB3B85BC6D0}"/>
              </a:ext>
            </a:extLst>
          </p:cNvPr>
          <p:cNvSpPr/>
          <p:nvPr/>
        </p:nvSpPr>
        <p:spPr>
          <a:xfrm>
            <a:off x="9372600" y="1356853"/>
            <a:ext cx="1981200" cy="11577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&lt;&lt;Express&gt;&gt;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API Server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07873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E2D7D-FC35-4A46-B4AD-FE0988B1F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Map UI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8082EA-0BA2-4034-826F-14E382964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3) API Server (</a:t>
            </a:r>
            <a:r>
              <a:rPr lang="en-US" altLang="ko-KR" dirty="0" err="1"/>
              <a:t>db</a:t>
            </a:r>
            <a:r>
              <a:rPr lang="en-US" altLang="ko-KR" dirty="0"/>
              <a:t>/</a:t>
            </a:r>
            <a:r>
              <a:rPr lang="en-US" altLang="ko-KR" dirty="0" err="1"/>
              <a:t>apis</a:t>
            </a:r>
            <a:r>
              <a:rPr lang="en-US" altLang="ko-KR" dirty="0"/>
              <a:t>/geodata.js)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FFD48E-A9F0-47C9-AD35-BCE01F93CA09}"/>
              </a:ext>
            </a:extLst>
          </p:cNvPr>
          <p:cNvSpPr/>
          <p:nvPr/>
        </p:nvSpPr>
        <p:spPr>
          <a:xfrm>
            <a:off x="1246909" y="1911927"/>
            <a:ext cx="6789652" cy="45809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router.get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('/search', function(request, response)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console.log(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request.query.keyword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geodata.findByKeyword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request.query.keyword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.sort({stars: -1}).limit(10).exec(function(error, result){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if (error) return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response.status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(500).json(error);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return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response.json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(result);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});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});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router.get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('/:id', function(request, response)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geodata.findByID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(request.params.id).exec(function(error, result){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if (error) return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response.status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(500).json(error);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return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response.json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(result[0]);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});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});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module.exports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router;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CBF5E7-8BC4-4652-8620-C4DE64D80865}"/>
              </a:ext>
            </a:extLst>
          </p:cNvPr>
          <p:cNvSpPr/>
          <p:nvPr/>
        </p:nvSpPr>
        <p:spPr>
          <a:xfrm>
            <a:off x="5334000" y="893119"/>
            <a:ext cx="6019800" cy="276999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altLang="ko-KR" sz="1200" dirty="0"/>
              <a:t>https://github.com/bosornd/map-ui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3EFCB7-1C26-4A48-BE56-4DB3B85BC6D0}"/>
              </a:ext>
            </a:extLst>
          </p:cNvPr>
          <p:cNvSpPr/>
          <p:nvPr/>
        </p:nvSpPr>
        <p:spPr>
          <a:xfrm>
            <a:off x="9372600" y="1356853"/>
            <a:ext cx="1981200" cy="11577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&lt;&lt;Express&gt;&gt;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API Server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92534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E2D7D-FC35-4A46-B4AD-FE0988B1F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Map UI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8082EA-0BA2-4034-826F-14E382964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3) API Server (</a:t>
            </a:r>
            <a:r>
              <a:rPr lang="en-US" altLang="ko-KR" dirty="0" err="1"/>
              <a:t>db</a:t>
            </a:r>
            <a:r>
              <a:rPr lang="en-US" altLang="ko-KR" dirty="0"/>
              <a:t>/server.js)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FFD48E-A9F0-47C9-AD35-BCE01F93CA09}"/>
              </a:ext>
            </a:extLst>
          </p:cNvPr>
          <p:cNvSpPr/>
          <p:nvPr/>
        </p:nvSpPr>
        <p:spPr>
          <a:xfrm>
            <a:off x="1246909" y="1911927"/>
            <a:ext cx="6789652" cy="45809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mongoose = require('mongoose');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mongoose.connect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mongodb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://' +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process.env.MONGO_DB_SERVICE_HOST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+ '/yelp',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  {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useNewUrlParser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true,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useUnifiedTopology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true,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useCreateIndex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true});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mongoose.set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('debug', true);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express = require('express');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app = express();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port = 8080;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app.use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('/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api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/business', require('./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apis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/business'));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app.use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('/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api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/geodata', require('./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apis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/geodata'));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app.listen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(port);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CBF5E7-8BC4-4652-8620-C4DE64D80865}"/>
              </a:ext>
            </a:extLst>
          </p:cNvPr>
          <p:cNvSpPr/>
          <p:nvPr/>
        </p:nvSpPr>
        <p:spPr>
          <a:xfrm>
            <a:off x="5334000" y="893119"/>
            <a:ext cx="6019800" cy="276999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altLang="ko-KR" sz="1200" dirty="0"/>
              <a:t>https://github.com/bosornd/map-ui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3EFCB7-1C26-4A48-BE56-4DB3B85BC6D0}"/>
              </a:ext>
            </a:extLst>
          </p:cNvPr>
          <p:cNvSpPr/>
          <p:nvPr/>
        </p:nvSpPr>
        <p:spPr>
          <a:xfrm>
            <a:off x="9372600" y="1356853"/>
            <a:ext cx="1981200" cy="11577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&lt;&lt;Express&gt;&gt;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API Server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8253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E2D7D-FC35-4A46-B4AD-FE0988B1F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Map UI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8082EA-0BA2-4034-826F-14E382964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3) API Server (</a:t>
            </a:r>
            <a:r>
              <a:rPr lang="en-US" altLang="ko-KR" dirty="0" err="1"/>
              <a:t>db</a:t>
            </a:r>
            <a:r>
              <a:rPr lang="en-US" altLang="ko-KR" dirty="0"/>
              <a:t>/</a:t>
            </a:r>
            <a:r>
              <a:rPr lang="en-US" altLang="ko-KR" dirty="0" err="1"/>
              <a:t>package.json</a:t>
            </a:r>
            <a:r>
              <a:rPr lang="en-US" altLang="ko-KR" dirty="0"/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FFD48E-A9F0-47C9-AD35-BCE01F93CA09}"/>
              </a:ext>
            </a:extLst>
          </p:cNvPr>
          <p:cNvSpPr/>
          <p:nvPr/>
        </p:nvSpPr>
        <p:spPr>
          <a:xfrm>
            <a:off x="1246909" y="1911927"/>
            <a:ext cx="6789652" cy="45809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"name": "server",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"version": "0.0.1",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"description": "DB API SERVER",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"author": "Yong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Jin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Cho &lt;drajin.cho@bosornd.com&gt;",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"scripts": {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"start": "node server.js"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},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"dependencies": {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"express": "latest",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"mongoose": "latest"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}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CBF5E7-8BC4-4652-8620-C4DE64D80865}"/>
              </a:ext>
            </a:extLst>
          </p:cNvPr>
          <p:cNvSpPr/>
          <p:nvPr/>
        </p:nvSpPr>
        <p:spPr>
          <a:xfrm>
            <a:off x="5334000" y="893119"/>
            <a:ext cx="6019800" cy="276999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altLang="ko-KR" sz="1200" dirty="0"/>
              <a:t>https://github.com/bosornd/map-ui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3EFCB7-1C26-4A48-BE56-4DB3B85BC6D0}"/>
              </a:ext>
            </a:extLst>
          </p:cNvPr>
          <p:cNvSpPr/>
          <p:nvPr/>
        </p:nvSpPr>
        <p:spPr>
          <a:xfrm>
            <a:off x="9372600" y="1356853"/>
            <a:ext cx="1981200" cy="11577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&lt;&lt;Express&gt;&gt;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API Server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73238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E2D7D-FC35-4A46-B4AD-FE0988B1F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Map UI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8082EA-0BA2-4034-826F-14E382964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3) API Server (</a:t>
            </a:r>
            <a:r>
              <a:rPr lang="en-US" altLang="ko-KR" dirty="0" err="1"/>
              <a:t>db</a:t>
            </a:r>
            <a:r>
              <a:rPr lang="en-US" altLang="ko-KR" dirty="0"/>
              <a:t>/</a:t>
            </a:r>
            <a:r>
              <a:rPr lang="en-US" altLang="ko-KR" dirty="0" err="1"/>
              <a:t>dockerfile</a:t>
            </a:r>
            <a:r>
              <a:rPr lang="en-US" altLang="ko-KR" dirty="0"/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FFD48E-A9F0-47C9-AD35-BCE01F93CA09}"/>
              </a:ext>
            </a:extLst>
          </p:cNvPr>
          <p:cNvSpPr/>
          <p:nvPr/>
        </p:nvSpPr>
        <p:spPr>
          <a:xfrm>
            <a:off x="1246909" y="1911927"/>
            <a:ext cx="6789652" cy="28531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FROM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node:latest</a:t>
            </a:r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WORKDIR /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src</a:t>
            </a:r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COPY . 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RUN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npm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install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EXPOSE 8080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CMD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npm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start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CBF5E7-8BC4-4652-8620-C4DE64D80865}"/>
              </a:ext>
            </a:extLst>
          </p:cNvPr>
          <p:cNvSpPr/>
          <p:nvPr/>
        </p:nvSpPr>
        <p:spPr>
          <a:xfrm>
            <a:off x="5334000" y="893119"/>
            <a:ext cx="6019800" cy="276999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altLang="ko-KR" sz="1200" dirty="0"/>
              <a:t>https://github.com/bosornd/map-ui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F3EFCB7-1C26-4A48-BE56-4DB3B85BC6D0}"/>
              </a:ext>
            </a:extLst>
          </p:cNvPr>
          <p:cNvSpPr/>
          <p:nvPr/>
        </p:nvSpPr>
        <p:spPr>
          <a:xfrm>
            <a:off x="9372600" y="1356853"/>
            <a:ext cx="1981200" cy="11577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&lt;&lt;Express&gt;&gt;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API Server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70391C-5247-4F56-91C0-3BCA5F5BB2D6}"/>
              </a:ext>
            </a:extLst>
          </p:cNvPr>
          <p:cNvSpPr txBox="1"/>
          <p:nvPr/>
        </p:nvSpPr>
        <p:spPr>
          <a:xfrm>
            <a:off x="1246909" y="4804097"/>
            <a:ext cx="5060424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docker build -t api-server:v1 . </a:t>
            </a:r>
            <a:r>
              <a:rPr lang="ko-KR" altLang="en-US" sz="1400" dirty="0"/>
              <a:t>명령으로 이미지를 빌드한다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docker images </a:t>
            </a:r>
            <a:r>
              <a:rPr lang="ko-KR" altLang="en-US" sz="1400" dirty="0"/>
              <a:t>명령으로 이미지를 확인한다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3767147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Map UI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3) API Server (</a:t>
            </a:r>
            <a:r>
              <a:rPr lang="en-US" altLang="ko-KR" dirty="0" err="1"/>
              <a:t>db</a:t>
            </a:r>
            <a:r>
              <a:rPr lang="en-US" altLang="ko-KR" dirty="0"/>
              <a:t>/</a:t>
            </a:r>
            <a:r>
              <a:rPr lang="en-US" altLang="ko-KR" dirty="0" err="1"/>
              <a:t>api_deployment.yaml</a:t>
            </a:r>
            <a:r>
              <a:rPr lang="en-US" altLang="ko-KR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D97F3E-06B4-48F1-87B4-2A6173D097E9}"/>
              </a:ext>
            </a:extLst>
          </p:cNvPr>
          <p:cNvSpPr txBox="1"/>
          <p:nvPr/>
        </p:nvSpPr>
        <p:spPr>
          <a:xfrm>
            <a:off x="1259840" y="2174240"/>
            <a:ext cx="3241040" cy="4023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apiVersion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: apps/v1</a:t>
            </a:r>
          </a:p>
          <a:p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kind: Deployment</a:t>
            </a:r>
          </a:p>
          <a:p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metadata: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name: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api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-server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labels: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svc: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api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-server</a:t>
            </a:r>
          </a:p>
          <a:p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spec: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selector: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matchLabels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svc: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api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-server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template: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metadata: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labels: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  svc: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api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-server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spec: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containers: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  - name: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api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-server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    image: 'api-server:v1'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823FD1-475A-4FB7-9640-05600916E717}"/>
              </a:ext>
            </a:extLst>
          </p:cNvPr>
          <p:cNvSpPr txBox="1"/>
          <p:nvPr/>
        </p:nvSpPr>
        <p:spPr>
          <a:xfrm>
            <a:off x="4663440" y="2179319"/>
            <a:ext cx="3241040" cy="28600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---</a:t>
            </a:r>
          </a:p>
          <a:p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apiVersion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: v1</a:t>
            </a:r>
          </a:p>
          <a:p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kind: Service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metadata: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name: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api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-server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labels: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svc: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api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-server</a:t>
            </a:r>
          </a:p>
          <a:p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spec: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ports: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- port: 8080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selector: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svc: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api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-server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211490-0F46-442E-BA29-7DCFD533B29E}"/>
              </a:ext>
            </a:extLst>
          </p:cNvPr>
          <p:cNvSpPr/>
          <p:nvPr/>
        </p:nvSpPr>
        <p:spPr>
          <a:xfrm>
            <a:off x="5334000" y="893119"/>
            <a:ext cx="6019800" cy="276999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altLang="ko-KR" sz="1200" dirty="0"/>
              <a:t>https://github.com/bosornd/map-ui</a:t>
            </a:r>
            <a:endParaRPr lang="ko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015F6B-12D7-4730-975C-3522FAC4DBBC}"/>
              </a:ext>
            </a:extLst>
          </p:cNvPr>
          <p:cNvSpPr/>
          <p:nvPr/>
        </p:nvSpPr>
        <p:spPr>
          <a:xfrm>
            <a:off x="9372600" y="1356853"/>
            <a:ext cx="1981200" cy="11577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&lt;&lt;Express&gt;&gt;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API Server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51DE4E-6569-4158-8390-5D67A9B1540C}"/>
              </a:ext>
            </a:extLst>
          </p:cNvPr>
          <p:cNvSpPr txBox="1"/>
          <p:nvPr/>
        </p:nvSpPr>
        <p:spPr>
          <a:xfrm>
            <a:off x="1206500" y="1741361"/>
            <a:ext cx="6913880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/>
              <a:t>kubectl</a:t>
            </a:r>
            <a:r>
              <a:rPr lang="en-US" altLang="ko-KR" sz="1400" dirty="0"/>
              <a:t> apply -f </a:t>
            </a:r>
            <a:r>
              <a:rPr lang="en-US" altLang="ko-KR" sz="1400" dirty="0" err="1"/>
              <a:t>api_deployment.yaml</a:t>
            </a:r>
            <a:r>
              <a:rPr lang="en-US" altLang="ko-KR" sz="1400" dirty="0"/>
              <a:t> </a:t>
            </a:r>
            <a:r>
              <a:rPr lang="ko-KR" altLang="en-US" sz="1400" dirty="0"/>
              <a:t>명령으로 </a:t>
            </a:r>
            <a:r>
              <a:rPr lang="en-US" altLang="ko-KR" sz="1400" dirty="0"/>
              <a:t>Deployment</a:t>
            </a:r>
            <a:r>
              <a:rPr lang="ko-KR" altLang="en-US" sz="1400" dirty="0"/>
              <a:t>와 </a:t>
            </a:r>
            <a:r>
              <a:rPr lang="en-US" altLang="ko-KR" sz="1400" dirty="0"/>
              <a:t>Service</a:t>
            </a:r>
            <a:r>
              <a:rPr lang="ko-KR" altLang="en-US" sz="1400" dirty="0"/>
              <a:t>를 생성한다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30313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E2D7D-FC35-4A46-B4AD-FE0988B1F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Google Maps API </a:t>
            </a:r>
            <a:r>
              <a:rPr lang="ko-KR" altLang="en-US" dirty="0"/>
              <a:t>가이드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8082EA-0BA2-4034-826F-14E382964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마우스</a:t>
            </a:r>
            <a:r>
              <a:rPr lang="en-US" altLang="ko-KR" dirty="0"/>
              <a:t> </a:t>
            </a:r>
            <a:r>
              <a:rPr lang="ko-KR" altLang="en-US" dirty="0"/>
              <a:t>이벤트</a:t>
            </a:r>
            <a:r>
              <a:rPr lang="en-US" altLang="ko-KR" dirty="0"/>
              <a:t>(tutorials/google-maps/index8.html)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A7E7CF-D55E-4147-8803-85AA1CC64425}"/>
              </a:ext>
            </a:extLst>
          </p:cNvPr>
          <p:cNvSpPr/>
          <p:nvPr/>
        </p:nvSpPr>
        <p:spPr>
          <a:xfrm>
            <a:off x="1236518" y="1911926"/>
            <a:ext cx="10117282" cy="45809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&lt;script&gt;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function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initMap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var map = new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google.maps.Map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document.getElementById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('map'), { center: {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lng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126.9706673,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lat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37.5547787 },  zoom: 15 });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//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GeoJSON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format data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var geodata = { … };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map.data.addGeoJson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(geodata);</a:t>
            </a:r>
          </a:p>
          <a:p>
            <a:endParaRPr lang="en-US" altLang="ko-KR" sz="1200" b="1" dirty="0">
              <a:solidFill>
                <a:srgbClr val="FF000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const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infowindow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new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google.maps.InfoWindow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();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map.data.addListener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('click', function(e){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const feature =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e.feature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const name =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feature.getProperty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("name");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const position =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e.latLng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</a:p>
          <a:p>
            <a:endParaRPr lang="en-US" altLang="ko-KR" sz="1200" b="1" dirty="0">
              <a:solidFill>
                <a:srgbClr val="FF000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infowindow.setPosition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(position);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infowindow.setContent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("&lt;div align=center&gt;&lt;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img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src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=/icons/subway-24px.svg /&gt;&lt;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br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&gt;&lt;b&gt;"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                      + name + "&lt;/b&gt;&lt;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br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&gt;(" +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position.lng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 + "," +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position.lat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 + ")&lt;/div&gt;");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infowindow.open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(map);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});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90298626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Map UI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853"/>
            <a:ext cx="10515600" cy="1157748"/>
          </a:xfrm>
        </p:spPr>
        <p:txBody>
          <a:bodyPr/>
          <a:lstStyle/>
          <a:p>
            <a:pPr marL="0" indent="0">
              <a:buNone/>
            </a:pPr>
            <a:r>
              <a:rPr lang="en-US" altLang="ko-KR"/>
              <a:t>4) Frontend Server (frontend/frontend_deployment.yaml)</a:t>
            </a:r>
            <a:endParaRPr lang="en-US" altLang="ko-KR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211490-0F46-442E-BA29-7DCFD533B29E}"/>
              </a:ext>
            </a:extLst>
          </p:cNvPr>
          <p:cNvSpPr/>
          <p:nvPr/>
        </p:nvSpPr>
        <p:spPr>
          <a:xfrm>
            <a:off x="5334000" y="893119"/>
            <a:ext cx="6019800" cy="276999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altLang="ko-KR" sz="1200" dirty="0"/>
              <a:t>https://github.com/bosornd/map-ui</a:t>
            </a:r>
            <a:endParaRPr lang="ko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015F6B-12D7-4730-975C-3522FAC4DBBC}"/>
              </a:ext>
            </a:extLst>
          </p:cNvPr>
          <p:cNvSpPr/>
          <p:nvPr/>
        </p:nvSpPr>
        <p:spPr>
          <a:xfrm>
            <a:off x="9372600" y="1356853"/>
            <a:ext cx="1981200" cy="11577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200" dirty="0">
                <a:solidFill>
                  <a:prstClr val="black"/>
                </a:solidFill>
              </a:rPr>
              <a:t>&lt;&lt;</a:t>
            </a:r>
            <a:r>
              <a:rPr lang="en-US" altLang="ko-KR" sz="1200" dirty="0" err="1">
                <a:solidFill>
                  <a:prstClr val="black"/>
                </a:solidFill>
              </a:rPr>
              <a:t>Nuxt</a:t>
            </a:r>
            <a:r>
              <a:rPr lang="en-US" altLang="ko-KR" sz="1200" dirty="0">
                <a:solidFill>
                  <a:prstClr val="black"/>
                </a:solidFill>
              </a:rPr>
              <a:t>&gt;&gt;</a:t>
            </a:r>
          </a:p>
          <a:p>
            <a:pPr lvl="0" algn="ctr"/>
            <a:r>
              <a:rPr lang="en-US" altLang="ko-KR" dirty="0">
                <a:solidFill>
                  <a:prstClr val="black"/>
                </a:solidFill>
              </a:rPr>
              <a:t>Frontend Server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51DE4E-6569-4158-8390-5D67A9B1540C}"/>
              </a:ext>
            </a:extLst>
          </p:cNvPr>
          <p:cNvSpPr txBox="1"/>
          <p:nvPr/>
        </p:nvSpPr>
        <p:spPr>
          <a:xfrm>
            <a:off x="1244600" y="1698111"/>
            <a:ext cx="4587153" cy="2312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/>
              <a:t>npx</a:t>
            </a:r>
            <a:r>
              <a:rPr lang="en-US" altLang="ko-KR" sz="1400" dirty="0"/>
              <a:t> create-</a:t>
            </a:r>
            <a:r>
              <a:rPr lang="en-US" altLang="ko-KR" sz="1400" dirty="0" err="1"/>
              <a:t>nuxt</a:t>
            </a:r>
            <a:r>
              <a:rPr lang="en-US" altLang="ko-KR" sz="1400" dirty="0"/>
              <a:t>-app frontend</a:t>
            </a:r>
            <a:r>
              <a:rPr lang="ko-KR" altLang="en-US" sz="1400" dirty="0"/>
              <a:t>로 프로젝트를 생성한다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layouts/</a:t>
            </a:r>
            <a:r>
              <a:rPr lang="en-US" altLang="ko-KR" sz="1400" dirty="0" err="1"/>
              <a:t>default.vue</a:t>
            </a:r>
            <a:r>
              <a:rPr lang="en-US" altLang="ko-KR" sz="1400" dirty="0"/>
              <a:t> </a:t>
            </a:r>
            <a:r>
              <a:rPr lang="en-US" altLang="ko-KR" sz="1400" dirty="0" err="1"/>
              <a:t>nuxt</a:t>
            </a:r>
            <a:r>
              <a:rPr lang="ko-KR" altLang="en-US" sz="1400" dirty="0"/>
              <a:t> 부분을 다음과 같이 수정한다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nuxt.config.js </a:t>
            </a:r>
            <a:r>
              <a:rPr lang="ko-KR" altLang="en-US" sz="1400" dirty="0"/>
              <a:t>에 </a:t>
            </a:r>
            <a:r>
              <a:rPr lang="en-US" altLang="ko-KR" sz="1400" dirty="0"/>
              <a:t>Google Maps API </a:t>
            </a:r>
            <a:r>
              <a:rPr lang="ko-KR" altLang="en-US" sz="1400" dirty="0"/>
              <a:t>소스를</a:t>
            </a:r>
            <a:r>
              <a:rPr lang="en-US" altLang="ko-KR" sz="1400" dirty="0"/>
              <a:t> </a:t>
            </a:r>
            <a:r>
              <a:rPr lang="ko-KR" altLang="en-US" sz="1400" dirty="0"/>
              <a:t>추가한다</a:t>
            </a:r>
            <a:r>
              <a:rPr lang="en-US" altLang="ko-KR" sz="1400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823FD1-475A-4FB7-9640-05600916E717}"/>
              </a:ext>
            </a:extLst>
          </p:cNvPr>
          <p:cNvSpPr txBox="1"/>
          <p:nvPr/>
        </p:nvSpPr>
        <p:spPr>
          <a:xfrm>
            <a:off x="1244600" y="4060514"/>
            <a:ext cx="6858000" cy="1355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head: {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…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script: [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{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src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: 'https://maps.googleapis.com/maps/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api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js?key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=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YOUR_KEY&amp;libraries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=geometry' }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]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},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FAECA6-1166-48E7-A1BF-64BB36024260}"/>
              </a:ext>
            </a:extLst>
          </p:cNvPr>
          <p:cNvSpPr txBox="1"/>
          <p:nvPr/>
        </p:nvSpPr>
        <p:spPr>
          <a:xfrm>
            <a:off x="1244600" y="2440029"/>
            <a:ext cx="1823720" cy="1018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fr-FR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&lt;v-content&gt;</a:t>
            </a:r>
          </a:p>
          <a:p>
            <a:r>
              <a:rPr lang="fr-FR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&lt;v-container&gt;</a:t>
            </a:r>
          </a:p>
          <a:p>
            <a:r>
              <a:rPr lang="fr-FR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  &lt;nuxt /&gt;</a:t>
            </a:r>
          </a:p>
          <a:p>
            <a:r>
              <a:rPr lang="fr-FR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&lt;/v-container&gt;</a:t>
            </a:r>
          </a:p>
          <a:p>
            <a:r>
              <a:rPr lang="fr-FR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&lt;/v-content&gt;</a:t>
            </a: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DC1052-C37A-499A-906F-5961C376C994}"/>
              </a:ext>
            </a:extLst>
          </p:cNvPr>
          <p:cNvSpPr txBox="1"/>
          <p:nvPr/>
        </p:nvSpPr>
        <p:spPr>
          <a:xfrm>
            <a:off x="3973408" y="2440029"/>
            <a:ext cx="1823720" cy="1018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&lt;v-main&gt;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&lt;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nuxt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/&gt;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&lt;/v-main&gt;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7024D665-0304-42A8-BED4-DC007B18C9ED}"/>
              </a:ext>
            </a:extLst>
          </p:cNvPr>
          <p:cNvSpPr/>
          <p:nvPr/>
        </p:nvSpPr>
        <p:spPr>
          <a:xfrm>
            <a:off x="3317664" y="2707192"/>
            <a:ext cx="406400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53415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Map UI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853"/>
            <a:ext cx="10515600" cy="1157748"/>
          </a:xfrm>
        </p:spPr>
        <p:txBody>
          <a:bodyPr/>
          <a:lstStyle/>
          <a:p>
            <a:pPr marL="0" indent="0">
              <a:buNone/>
            </a:pPr>
            <a:r>
              <a:rPr lang="en-US" altLang="ko-KR"/>
              <a:t>4) Frontend Server (frontend/frontend_deployment.yaml)</a:t>
            </a:r>
            <a:endParaRPr lang="en-US" altLang="ko-KR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211490-0F46-442E-BA29-7DCFD533B29E}"/>
              </a:ext>
            </a:extLst>
          </p:cNvPr>
          <p:cNvSpPr/>
          <p:nvPr/>
        </p:nvSpPr>
        <p:spPr>
          <a:xfrm>
            <a:off x="5334000" y="893119"/>
            <a:ext cx="6019800" cy="276999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altLang="ko-KR" sz="1200" dirty="0"/>
              <a:t>https://github.com/bosornd/map-ui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51DE4E-6569-4158-8390-5D67A9B1540C}"/>
              </a:ext>
            </a:extLst>
          </p:cNvPr>
          <p:cNvSpPr txBox="1"/>
          <p:nvPr/>
        </p:nvSpPr>
        <p:spPr>
          <a:xfrm>
            <a:off x="1244600" y="1698111"/>
            <a:ext cx="3522759" cy="1666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pages/</a:t>
            </a:r>
            <a:r>
              <a:rPr lang="en-US" altLang="ko-KR" sz="1400" dirty="0" err="1"/>
              <a:t>index.vue</a:t>
            </a:r>
            <a:r>
              <a:rPr lang="ko-KR" altLang="en-US" sz="1400" dirty="0"/>
              <a:t>를 다음과 같이 수정한다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823FD1-475A-4FB7-9640-05600916E717}"/>
              </a:ext>
            </a:extLst>
          </p:cNvPr>
          <p:cNvSpPr txBox="1"/>
          <p:nvPr/>
        </p:nvSpPr>
        <p:spPr>
          <a:xfrm>
            <a:off x="1244600" y="2164079"/>
            <a:ext cx="5745480" cy="43287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&lt;template&gt;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&lt;v-container 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fluid fill-height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&gt;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&lt;div 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id="map"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&gt;&lt;/div&gt;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&lt;/v-container&gt;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&lt;/template&gt;</a:t>
            </a:r>
          </a:p>
          <a:p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&lt;style&gt;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#map {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width: 100%;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height: 100%;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}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&lt;/style&gt;</a:t>
            </a:r>
          </a:p>
          <a:p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&lt;script&gt;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export default {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mounted(){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const map =  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new 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google.maps.Map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document.getElementById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('map')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, {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  center: {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lat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: 35.25,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lng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: -80.85 },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  zoom: 16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});</a:t>
            </a:r>
          </a:p>
          <a:p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015F6B-12D7-4730-975C-3522FAC4DBBC}"/>
              </a:ext>
            </a:extLst>
          </p:cNvPr>
          <p:cNvSpPr/>
          <p:nvPr/>
        </p:nvSpPr>
        <p:spPr>
          <a:xfrm>
            <a:off x="9372600" y="1356853"/>
            <a:ext cx="1981200" cy="11577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200" dirty="0">
                <a:solidFill>
                  <a:prstClr val="black"/>
                </a:solidFill>
              </a:rPr>
              <a:t>&lt;&lt;</a:t>
            </a:r>
            <a:r>
              <a:rPr lang="en-US" altLang="ko-KR" sz="1200" dirty="0" err="1">
                <a:solidFill>
                  <a:prstClr val="black"/>
                </a:solidFill>
              </a:rPr>
              <a:t>Nuxt</a:t>
            </a:r>
            <a:r>
              <a:rPr lang="en-US" altLang="ko-KR" sz="1200" dirty="0">
                <a:solidFill>
                  <a:prstClr val="black"/>
                </a:solidFill>
              </a:rPr>
              <a:t>&gt;&gt;</a:t>
            </a:r>
          </a:p>
          <a:p>
            <a:pPr lvl="0" algn="ctr"/>
            <a:r>
              <a:rPr lang="en-US" altLang="ko-KR" dirty="0">
                <a:solidFill>
                  <a:prstClr val="black"/>
                </a:solidFill>
              </a:rPr>
              <a:t>Frontend Server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46591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40823FD1-475A-4FB7-9640-05600916E717}"/>
              </a:ext>
            </a:extLst>
          </p:cNvPr>
          <p:cNvSpPr txBox="1"/>
          <p:nvPr/>
        </p:nvSpPr>
        <p:spPr>
          <a:xfrm>
            <a:off x="1244600" y="2164080"/>
            <a:ext cx="10109200" cy="43287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map.addListener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('idle', function()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{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// remove all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map.data.forEach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(function(feature){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 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map.data.remove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(feature);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});</a:t>
            </a:r>
          </a:p>
          <a:p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const bounds =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map.getBounds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();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const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sw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=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bounds.getSouthWest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(), ne =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bounds.getNorthEast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();</a:t>
            </a:r>
          </a:p>
          <a:p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const request = new 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XMLHttpRequest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();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const 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url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'http://</a:t>
            </a:r>
            <a:r>
              <a:rPr lang="en-US" altLang="ko-KR" sz="12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minikube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/api/geodata/within?' + 'left=' + 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sw.lng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() + '&amp;lower=' + 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sw.lat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() + '&amp;right=' + 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ne.lng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() + '&amp;upper=' + 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ne.lat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();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request.open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('GET',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url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);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request.responseType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= 'json';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request.send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();</a:t>
            </a:r>
          </a:p>
          <a:p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request.onload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= function() {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  const geodata =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request.response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;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  for(var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i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= 0;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i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&lt;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geodata.length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;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i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++){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    const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latLng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= new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google.maps.LatLng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({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lng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: geodata[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i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].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geometry.coordinates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[0],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lat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:  geodata[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i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].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geometry.coordinates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[1] });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    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map.data.add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(new 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google.maps.Data.Feature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({ geometry: 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latLng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properties: geodata[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].properties } ));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  }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}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});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Map UI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853"/>
            <a:ext cx="10515600" cy="115774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4) Frontend Server (frontend/</a:t>
            </a:r>
            <a:r>
              <a:rPr lang="en-US" altLang="ko-KR" dirty="0" err="1"/>
              <a:t>frontend_deployment.yaml</a:t>
            </a:r>
            <a:r>
              <a:rPr lang="en-US" altLang="ko-KR" dirty="0"/>
              <a:t>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211490-0F46-442E-BA29-7DCFD533B29E}"/>
              </a:ext>
            </a:extLst>
          </p:cNvPr>
          <p:cNvSpPr/>
          <p:nvPr/>
        </p:nvSpPr>
        <p:spPr>
          <a:xfrm>
            <a:off x="5334000" y="893119"/>
            <a:ext cx="6019800" cy="276999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altLang="ko-KR" sz="1200" dirty="0"/>
              <a:t>https://github.com/bosornd/map-ui</a:t>
            </a:r>
            <a:endParaRPr lang="ko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015F6B-12D7-4730-975C-3522FAC4DBBC}"/>
              </a:ext>
            </a:extLst>
          </p:cNvPr>
          <p:cNvSpPr/>
          <p:nvPr/>
        </p:nvSpPr>
        <p:spPr>
          <a:xfrm>
            <a:off x="9372600" y="1356853"/>
            <a:ext cx="1981200" cy="11577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200" dirty="0">
                <a:solidFill>
                  <a:prstClr val="black"/>
                </a:solidFill>
              </a:rPr>
              <a:t>&lt;&lt;</a:t>
            </a:r>
            <a:r>
              <a:rPr lang="en-US" altLang="ko-KR" sz="1200" dirty="0" err="1">
                <a:solidFill>
                  <a:prstClr val="black"/>
                </a:solidFill>
              </a:rPr>
              <a:t>Nuxt</a:t>
            </a:r>
            <a:r>
              <a:rPr lang="en-US" altLang="ko-KR" sz="1200" dirty="0">
                <a:solidFill>
                  <a:prstClr val="black"/>
                </a:solidFill>
              </a:rPr>
              <a:t>&gt;&gt;</a:t>
            </a:r>
          </a:p>
          <a:p>
            <a:pPr lvl="0" algn="ctr"/>
            <a:r>
              <a:rPr lang="en-US" altLang="ko-KR" dirty="0">
                <a:solidFill>
                  <a:prstClr val="black"/>
                </a:solidFill>
              </a:rPr>
              <a:t>Frontend Server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51DE4E-6569-4158-8390-5D67A9B1540C}"/>
              </a:ext>
            </a:extLst>
          </p:cNvPr>
          <p:cNvSpPr txBox="1"/>
          <p:nvPr/>
        </p:nvSpPr>
        <p:spPr>
          <a:xfrm>
            <a:off x="1244600" y="1698111"/>
            <a:ext cx="3522759" cy="1666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pages/</a:t>
            </a:r>
            <a:r>
              <a:rPr lang="en-US" altLang="ko-KR" sz="1400" dirty="0" err="1"/>
              <a:t>index.vue</a:t>
            </a:r>
            <a:r>
              <a:rPr lang="ko-KR" altLang="en-US" sz="1400" dirty="0"/>
              <a:t>를 다음과 같이 수정한다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981A30-9A75-42DC-9CC6-C3C7AB4F6B3B}"/>
              </a:ext>
            </a:extLst>
          </p:cNvPr>
          <p:cNvSpPr txBox="1"/>
          <p:nvPr/>
        </p:nvSpPr>
        <p:spPr>
          <a:xfrm>
            <a:off x="5039028" y="6550223"/>
            <a:ext cx="6458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minikube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ip</a:t>
            </a:r>
            <a:r>
              <a:rPr lang="ko-KR" altLang="en-US" sz="1400" dirty="0"/>
              <a:t>를 </a:t>
            </a:r>
            <a:r>
              <a:rPr lang="en-US" altLang="ko-KR" sz="1400" dirty="0"/>
              <a:t>hosts</a:t>
            </a:r>
            <a:r>
              <a:rPr lang="ko-KR" altLang="en-US" sz="1400" dirty="0"/>
              <a:t>에 등록한다</a:t>
            </a:r>
            <a:r>
              <a:rPr lang="en-US" altLang="ko-KR" sz="1400" dirty="0"/>
              <a:t>(</a:t>
            </a:r>
            <a:r>
              <a:rPr lang="nb-NO" altLang="ko-KR" sz="1400" dirty="0"/>
              <a:t>C:\Windows\System32\drivers\etc\</a:t>
            </a:r>
            <a:r>
              <a:rPr lang="en-US" altLang="ko-KR" sz="1400" dirty="0"/>
              <a:t>hosts).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6335610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40823FD1-475A-4FB7-9640-05600916E717}"/>
              </a:ext>
            </a:extLst>
          </p:cNvPr>
          <p:cNvSpPr txBox="1"/>
          <p:nvPr/>
        </p:nvSpPr>
        <p:spPr>
          <a:xfrm>
            <a:off x="1244600" y="2164079"/>
            <a:ext cx="10109200" cy="43287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const 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infowindow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new 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google.maps.InfoWindow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();</a:t>
            </a:r>
          </a:p>
          <a:p>
            <a:endParaRPr lang="en-US" altLang="ko-KR" sz="1200" b="1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map.data.addListener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('click', function(e){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const feature =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e.feature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;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const name =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feature.getProperty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("name");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const stars =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feature.getProperty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("stars");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const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review_count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=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feature.getProperty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("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review_count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");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const categories =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feature.getProperty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("categories");</a:t>
            </a:r>
          </a:p>
          <a:p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let content = '&lt;div style="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color:black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"&gt;&lt;b&gt;' + name + '&lt;/b&gt;(stars: ' + stars + ', reviews: ' +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review_count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+ ')&lt;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br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&gt;categories: ';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content += categories[0];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for(var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i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= 1;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i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&lt;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categories.length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;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i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++)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  content += ', ' + categories[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i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];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content += '&lt;/div&gt;';</a:t>
            </a:r>
          </a:p>
          <a:p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infowindow.setPosition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e.latLng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);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infowindow.setContent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(content);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infowindow.open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(map);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});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}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}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&lt;/script&gt;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Map UI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853"/>
            <a:ext cx="10515600" cy="1157748"/>
          </a:xfrm>
        </p:spPr>
        <p:txBody>
          <a:bodyPr/>
          <a:lstStyle/>
          <a:p>
            <a:pPr marL="0" indent="0">
              <a:buNone/>
            </a:pPr>
            <a:r>
              <a:rPr lang="en-US" altLang="ko-KR"/>
              <a:t>4) Frontend Server (frontend/frontend_deployment.yaml)</a:t>
            </a:r>
            <a:endParaRPr lang="en-US" altLang="ko-KR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211490-0F46-442E-BA29-7DCFD533B29E}"/>
              </a:ext>
            </a:extLst>
          </p:cNvPr>
          <p:cNvSpPr/>
          <p:nvPr/>
        </p:nvSpPr>
        <p:spPr>
          <a:xfrm>
            <a:off x="5334000" y="893119"/>
            <a:ext cx="6019800" cy="276999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altLang="ko-KR" sz="1200" dirty="0"/>
              <a:t>https://github.com/bosornd/map-ui</a:t>
            </a:r>
            <a:endParaRPr lang="ko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015F6B-12D7-4730-975C-3522FAC4DBBC}"/>
              </a:ext>
            </a:extLst>
          </p:cNvPr>
          <p:cNvSpPr/>
          <p:nvPr/>
        </p:nvSpPr>
        <p:spPr>
          <a:xfrm>
            <a:off x="9372600" y="1356853"/>
            <a:ext cx="1981200" cy="11577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200" dirty="0">
                <a:solidFill>
                  <a:prstClr val="black"/>
                </a:solidFill>
              </a:rPr>
              <a:t>&lt;&lt;</a:t>
            </a:r>
            <a:r>
              <a:rPr lang="en-US" altLang="ko-KR" sz="1200" dirty="0" err="1">
                <a:solidFill>
                  <a:prstClr val="black"/>
                </a:solidFill>
              </a:rPr>
              <a:t>Nuxt</a:t>
            </a:r>
            <a:r>
              <a:rPr lang="en-US" altLang="ko-KR" sz="1200" dirty="0">
                <a:solidFill>
                  <a:prstClr val="black"/>
                </a:solidFill>
              </a:rPr>
              <a:t>&gt;&gt;</a:t>
            </a:r>
          </a:p>
          <a:p>
            <a:pPr lvl="0" algn="ctr"/>
            <a:r>
              <a:rPr lang="en-US" altLang="ko-KR" dirty="0">
                <a:solidFill>
                  <a:prstClr val="black"/>
                </a:solidFill>
              </a:rPr>
              <a:t>Frontend Server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51DE4E-6569-4158-8390-5D67A9B1540C}"/>
              </a:ext>
            </a:extLst>
          </p:cNvPr>
          <p:cNvSpPr txBox="1"/>
          <p:nvPr/>
        </p:nvSpPr>
        <p:spPr>
          <a:xfrm>
            <a:off x="1244600" y="1698111"/>
            <a:ext cx="3522759" cy="1666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pages/</a:t>
            </a:r>
            <a:r>
              <a:rPr lang="en-US" altLang="ko-KR" sz="1400" dirty="0" err="1"/>
              <a:t>index.vue</a:t>
            </a:r>
            <a:r>
              <a:rPr lang="ko-KR" altLang="en-US" sz="1400" dirty="0"/>
              <a:t>를 다음과 같이 수정한다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1085285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40823FD1-475A-4FB7-9640-05600916E717}"/>
              </a:ext>
            </a:extLst>
          </p:cNvPr>
          <p:cNvSpPr txBox="1"/>
          <p:nvPr/>
        </p:nvSpPr>
        <p:spPr>
          <a:xfrm>
            <a:off x="1244600" y="2103118"/>
            <a:ext cx="3093720" cy="44500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{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"name": "frontend",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"version": "1.0.0",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"private": true,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"config": {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"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nuxt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": {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"host": "0.0.0.0",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"port": "8080"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}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},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"scripts": {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"dev": "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nuxt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",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"build": "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nuxt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build",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"start": "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nuxt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start",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"export": "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nuxt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export",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"serve": "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nuxt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serve"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},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"dependencies": {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"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nuxt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": "^2.13.0"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},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"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devDependencies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": {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"@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nuxtjs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vuetify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": "^1.11.2"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}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}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Map UI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853"/>
            <a:ext cx="10515600" cy="1157748"/>
          </a:xfrm>
        </p:spPr>
        <p:txBody>
          <a:bodyPr/>
          <a:lstStyle/>
          <a:p>
            <a:pPr marL="0" indent="0">
              <a:buNone/>
            </a:pPr>
            <a:r>
              <a:rPr lang="en-US" altLang="ko-KR"/>
              <a:t>4) Frontend Server (frontend/frontend_deployment.yaml)</a:t>
            </a:r>
            <a:endParaRPr lang="en-US" altLang="ko-KR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211490-0F46-442E-BA29-7DCFD533B29E}"/>
              </a:ext>
            </a:extLst>
          </p:cNvPr>
          <p:cNvSpPr/>
          <p:nvPr/>
        </p:nvSpPr>
        <p:spPr>
          <a:xfrm>
            <a:off x="5334000" y="893119"/>
            <a:ext cx="6019800" cy="276999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altLang="ko-KR" sz="1200" dirty="0"/>
              <a:t>https://github.com/bosornd/map-ui</a:t>
            </a:r>
            <a:endParaRPr lang="ko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015F6B-12D7-4730-975C-3522FAC4DBBC}"/>
              </a:ext>
            </a:extLst>
          </p:cNvPr>
          <p:cNvSpPr/>
          <p:nvPr/>
        </p:nvSpPr>
        <p:spPr>
          <a:xfrm>
            <a:off x="9372600" y="1356853"/>
            <a:ext cx="1981200" cy="11577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200" dirty="0">
                <a:solidFill>
                  <a:prstClr val="black"/>
                </a:solidFill>
              </a:rPr>
              <a:t>&lt;&lt;</a:t>
            </a:r>
            <a:r>
              <a:rPr lang="en-US" altLang="ko-KR" sz="1200" dirty="0" err="1">
                <a:solidFill>
                  <a:prstClr val="black"/>
                </a:solidFill>
              </a:rPr>
              <a:t>Nuxt</a:t>
            </a:r>
            <a:r>
              <a:rPr lang="en-US" altLang="ko-KR" sz="1200" dirty="0">
                <a:solidFill>
                  <a:prstClr val="black"/>
                </a:solidFill>
              </a:rPr>
              <a:t>&gt;&gt;</a:t>
            </a:r>
          </a:p>
          <a:p>
            <a:pPr lvl="0" algn="ctr"/>
            <a:r>
              <a:rPr lang="en-US" altLang="ko-KR" dirty="0">
                <a:solidFill>
                  <a:prstClr val="black"/>
                </a:solidFill>
              </a:rPr>
              <a:t>Frontend Server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51DE4E-6569-4158-8390-5D67A9B1540C}"/>
              </a:ext>
            </a:extLst>
          </p:cNvPr>
          <p:cNvSpPr txBox="1"/>
          <p:nvPr/>
        </p:nvSpPr>
        <p:spPr>
          <a:xfrm>
            <a:off x="1244600" y="1698111"/>
            <a:ext cx="2526846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/>
              <a:t>package.json</a:t>
            </a:r>
            <a:r>
              <a:rPr lang="ko-KR" altLang="en-US" sz="1400" dirty="0"/>
              <a:t> 은 다음과 같다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C60706-6A6C-43B0-AAD9-C43273E87DD8}"/>
              </a:ext>
            </a:extLst>
          </p:cNvPr>
          <p:cNvSpPr txBox="1"/>
          <p:nvPr/>
        </p:nvSpPr>
        <p:spPr>
          <a:xfrm>
            <a:off x="6812280" y="4261877"/>
            <a:ext cx="3093720" cy="18239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FROM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node:latest</a:t>
            </a: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WORKDIR /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src</a:t>
            </a: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COPY . .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RUN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npm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install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RUN 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npm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run build</a:t>
            </a:r>
          </a:p>
          <a:p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EXPOSE 8080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CMD 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npm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run start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B84C60-6625-4FC0-9224-488F0CA59227}"/>
              </a:ext>
            </a:extLst>
          </p:cNvPr>
          <p:cNvSpPr txBox="1"/>
          <p:nvPr/>
        </p:nvSpPr>
        <p:spPr>
          <a:xfrm>
            <a:off x="6812280" y="3795908"/>
            <a:ext cx="2282804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/>
              <a:t>dockerfile</a:t>
            </a:r>
            <a:r>
              <a:rPr lang="ko-KR" altLang="en-US" sz="1400" dirty="0"/>
              <a:t> 은 다음과 같다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3266209-19EB-407B-9DB0-60C581563B93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641600" y="4267200"/>
            <a:ext cx="26517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79A293-0077-44BF-BE73-5405FE0F91B0}"/>
              </a:ext>
            </a:extLst>
          </p:cNvPr>
          <p:cNvSpPr txBox="1"/>
          <p:nvPr/>
        </p:nvSpPr>
        <p:spPr>
          <a:xfrm>
            <a:off x="5293362" y="4128700"/>
            <a:ext cx="1217000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개발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>
                <a:solidFill>
                  <a:srgbClr val="FF0000"/>
                </a:solidFill>
              </a:rPr>
              <a:t>버전 실행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437D685-2D8B-4E7C-8A39-B81F6E5DA59B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058160" y="4450080"/>
            <a:ext cx="22352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4469D60-A485-4C0A-92C8-F41B7E3EEA8A}"/>
              </a:ext>
            </a:extLst>
          </p:cNvPr>
          <p:cNvSpPr txBox="1"/>
          <p:nvPr/>
        </p:nvSpPr>
        <p:spPr>
          <a:xfrm>
            <a:off x="5293362" y="4311580"/>
            <a:ext cx="1370888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서비스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>
                <a:solidFill>
                  <a:srgbClr val="FF0000"/>
                </a:solidFill>
              </a:rPr>
              <a:t>버전 빌드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F6E202C-A93A-425E-BEA6-482F89EBF22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3058160" y="4632960"/>
            <a:ext cx="22352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35E58BC-4024-4E5D-B4DD-F1DF2B01F629}"/>
              </a:ext>
            </a:extLst>
          </p:cNvPr>
          <p:cNvSpPr txBox="1"/>
          <p:nvPr/>
        </p:nvSpPr>
        <p:spPr>
          <a:xfrm>
            <a:off x="5293362" y="4494460"/>
            <a:ext cx="1370888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서비스 버전 실행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333202-F85F-47A1-A31B-6466DD5EBF6E}"/>
              </a:ext>
            </a:extLst>
          </p:cNvPr>
          <p:cNvSpPr txBox="1"/>
          <p:nvPr/>
        </p:nvSpPr>
        <p:spPr>
          <a:xfrm>
            <a:off x="6791960" y="6097994"/>
            <a:ext cx="5410648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docker build -t frontend-server:v1 . </a:t>
            </a:r>
            <a:r>
              <a:rPr lang="ko-KR" altLang="en-US" sz="1400" dirty="0"/>
              <a:t>명령으로 이미지를</a:t>
            </a:r>
            <a:r>
              <a:rPr lang="en-US" altLang="ko-KR" sz="1400" dirty="0"/>
              <a:t> </a:t>
            </a:r>
            <a:r>
              <a:rPr lang="ko-KR" altLang="en-US" sz="1400" dirty="0"/>
              <a:t>생성한다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22E0802-9A39-47C4-8C60-10EDA12A17D5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2966720" y="3330485"/>
            <a:ext cx="232664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1DBE2D9-C4C3-4506-8395-7E8F44A650A4}"/>
              </a:ext>
            </a:extLst>
          </p:cNvPr>
          <p:cNvSpPr txBox="1"/>
          <p:nvPr/>
        </p:nvSpPr>
        <p:spPr>
          <a:xfrm>
            <a:off x="5293362" y="3191985"/>
            <a:ext cx="2754280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dirty="0" err="1">
                <a:solidFill>
                  <a:srgbClr val="FF0000"/>
                </a:solidFill>
              </a:rPr>
              <a:t>설정안하면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localhost</a:t>
            </a:r>
            <a:r>
              <a:rPr lang="ko-KR" altLang="en-US" sz="1200" dirty="0">
                <a:solidFill>
                  <a:srgbClr val="FF0000"/>
                </a:solidFill>
              </a:rPr>
              <a:t>만 접근 가능함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411ADC8-5911-4E0B-92AB-F1F7DA06DDE5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2753360" y="3513365"/>
            <a:ext cx="25400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BC81FDA-8336-4CC4-B630-FF41B6C2A239}"/>
              </a:ext>
            </a:extLst>
          </p:cNvPr>
          <p:cNvSpPr txBox="1"/>
          <p:nvPr/>
        </p:nvSpPr>
        <p:spPr>
          <a:xfrm>
            <a:off x="5293362" y="3374865"/>
            <a:ext cx="49244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포트</a:t>
            </a:r>
          </a:p>
        </p:txBody>
      </p:sp>
    </p:spTree>
    <p:extLst>
      <p:ext uri="{BB962C8B-B14F-4D97-AF65-F5344CB8AC3E}">
        <p14:creationId xmlns:p14="http://schemas.microsoft.com/office/powerpoint/2010/main" val="138019129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Map UI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853"/>
            <a:ext cx="10515600" cy="115774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4) Frontend Server (frontend/</a:t>
            </a:r>
            <a:r>
              <a:rPr lang="en-US" altLang="ko-KR" dirty="0" err="1"/>
              <a:t>frontend_deployment.yaml</a:t>
            </a:r>
            <a:r>
              <a:rPr lang="en-US" altLang="ko-KR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D97F3E-06B4-48F1-87B4-2A6173D097E9}"/>
              </a:ext>
            </a:extLst>
          </p:cNvPr>
          <p:cNvSpPr txBox="1"/>
          <p:nvPr/>
        </p:nvSpPr>
        <p:spPr>
          <a:xfrm>
            <a:off x="1259840" y="2296160"/>
            <a:ext cx="3241040" cy="4023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apiVersion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: apps/v1</a:t>
            </a:r>
          </a:p>
          <a:p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kind: Deployment</a:t>
            </a:r>
          </a:p>
          <a:p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metadata: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name: frontend-server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labels: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app: frontend-server</a:t>
            </a:r>
          </a:p>
          <a:p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spec: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selector: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matchLabels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app: frontend-server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template: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metadata: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labels: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  app: frontend-server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spec: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containers: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  - name: frontend-server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    image: ' frontend-server :v1'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823FD1-475A-4FB7-9640-05600916E717}"/>
              </a:ext>
            </a:extLst>
          </p:cNvPr>
          <p:cNvSpPr txBox="1"/>
          <p:nvPr/>
        </p:nvSpPr>
        <p:spPr>
          <a:xfrm>
            <a:off x="4663440" y="2301239"/>
            <a:ext cx="3241040" cy="28600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---</a:t>
            </a:r>
          </a:p>
          <a:p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apiVersion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: v1</a:t>
            </a:r>
          </a:p>
          <a:p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kind: Service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metadata: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name: frontend-server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labels: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app: frontend-server</a:t>
            </a:r>
          </a:p>
          <a:p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spec: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ports: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- port: 8080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selector: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app: frontend-server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211490-0F46-442E-BA29-7DCFD533B29E}"/>
              </a:ext>
            </a:extLst>
          </p:cNvPr>
          <p:cNvSpPr/>
          <p:nvPr/>
        </p:nvSpPr>
        <p:spPr>
          <a:xfrm>
            <a:off x="5334000" y="893119"/>
            <a:ext cx="6019800" cy="276999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altLang="ko-KR" sz="1200" dirty="0"/>
              <a:t>https://github.com/bosornd/map-ui</a:t>
            </a:r>
            <a:endParaRPr lang="ko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015F6B-12D7-4730-975C-3522FAC4DBBC}"/>
              </a:ext>
            </a:extLst>
          </p:cNvPr>
          <p:cNvSpPr/>
          <p:nvPr/>
        </p:nvSpPr>
        <p:spPr>
          <a:xfrm>
            <a:off x="9372600" y="1356853"/>
            <a:ext cx="1981200" cy="11577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200" dirty="0">
                <a:solidFill>
                  <a:prstClr val="black"/>
                </a:solidFill>
              </a:rPr>
              <a:t>&lt;&lt;</a:t>
            </a:r>
            <a:r>
              <a:rPr lang="en-US" altLang="ko-KR" sz="1200" dirty="0" err="1">
                <a:solidFill>
                  <a:prstClr val="black"/>
                </a:solidFill>
              </a:rPr>
              <a:t>Nuxt</a:t>
            </a:r>
            <a:r>
              <a:rPr lang="en-US" altLang="ko-KR" sz="1200" dirty="0">
                <a:solidFill>
                  <a:prstClr val="black"/>
                </a:solidFill>
              </a:rPr>
              <a:t>&gt;&gt;</a:t>
            </a:r>
          </a:p>
          <a:p>
            <a:pPr lvl="0" algn="ctr"/>
            <a:r>
              <a:rPr lang="en-US" altLang="ko-KR" dirty="0">
                <a:solidFill>
                  <a:prstClr val="black"/>
                </a:solidFill>
              </a:rPr>
              <a:t>Frontend Server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51DE4E-6569-4158-8390-5D67A9B1540C}"/>
              </a:ext>
            </a:extLst>
          </p:cNvPr>
          <p:cNvSpPr txBox="1"/>
          <p:nvPr/>
        </p:nvSpPr>
        <p:spPr>
          <a:xfrm>
            <a:off x="1259840" y="1772827"/>
            <a:ext cx="7366697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/>
              <a:t>kubectl</a:t>
            </a:r>
            <a:r>
              <a:rPr lang="en-US" altLang="ko-KR" sz="1400" dirty="0"/>
              <a:t> apply -f </a:t>
            </a:r>
            <a:r>
              <a:rPr lang="en-US" altLang="ko-KR" sz="1400" dirty="0" err="1"/>
              <a:t>frontend_deployment.yaml</a:t>
            </a:r>
            <a:r>
              <a:rPr lang="en-US" altLang="ko-KR" sz="1400" dirty="0"/>
              <a:t> </a:t>
            </a:r>
            <a:r>
              <a:rPr lang="ko-KR" altLang="en-US" sz="1400" dirty="0"/>
              <a:t>명령으로 </a:t>
            </a:r>
            <a:r>
              <a:rPr lang="en-US" altLang="ko-KR" sz="1400" dirty="0"/>
              <a:t>Deployment</a:t>
            </a:r>
            <a:r>
              <a:rPr lang="ko-KR" altLang="en-US" sz="1400" dirty="0"/>
              <a:t>와 </a:t>
            </a:r>
            <a:r>
              <a:rPr lang="en-US" altLang="ko-KR" sz="1400" dirty="0"/>
              <a:t>Service</a:t>
            </a:r>
            <a:r>
              <a:rPr lang="ko-KR" altLang="en-US" sz="1400" dirty="0"/>
              <a:t>를 생성한다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6166434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Map UI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853"/>
            <a:ext cx="10515600" cy="115774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5) Ingress </a:t>
            </a:r>
            <a:r>
              <a:rPr lang="ko-KR" altLang="en-US" dirty="0"/>
              <a:t>설정하기</a:t>
            </a:r>
            <a:r>
              <a:rPr lang="en-US" altLang="ko-KR" dirty="0"/>
              <a:t> (frontend/</a:t>
            </a:r>
            <a:r>
              <a:rPr lang="en-US" altLang="ko-KR" dirty="0" err="1"/>
              <a:t>ingress_deployment.yaml</a:t>
            </a:r>
            <a:r>
              <a:rPr lang="en-US" altLang="ko-KR" dirty="0"/>
              <a:t>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211490-0F46-442E-BA29-7DCFD533B29E}"/>
              </a:ext>
            </a:extLst>
          </p:cNvPr>
          <p:cNvSpPr/>
          <p:nvPr/>
        </p:nvSpPr>
        <p:spPr>
          <a:xfrm>
            <a:off x="5334000" y="708453"/>
            <a:ext cx="6019800" cy="46166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altLang="ko-KR" sz="1200" dirty="0"/>
              <a:t>https://kubernetes.io/ko/docs/concepts/services-networking/ingress/</a:t>
            </a:r>
          </a:p>
          <a:p>
            <a:pPr algn="r"/>
            <a:r>
              <a:rPr lang="en-US" altLang="ko-KR" sz="1200" dirty="0"/>
              <a:t>https://kubernetes.io/docs/tasks/access-application-cluster/ingress-minikube/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001C71-6F60-4CC8-A1DF-6B70092D8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65" y="1818200"/>
            <a:ext cx="6991350" cy="162877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0747F88-B2B0-438A-9DA8-21E9BC74E8FC}"/>
              </a:ext>
            </a:extLst>
          </p:cNvPr>
          <p:cNvSpPr/>
          <p:nvPr/>
        </p:nvSpPr>
        <p:spPr>
          <a:xfrm>
            <a:off x="1188045" y="3520356"/>
            <a:ext cx="8951635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rgbClr val="FF0000"/>
                </a:solidFill>
              </a:rPr>
              <a:t>minikube</a:t>
            </a:r>
            <a:r>
              <a:rPr lang="en-US" altLang="ko-KR" sz="1400" b="1" dirty="0">
                <a:solidFill>
                  <a:srgbClr val="FF0000"/>
                </a:solidFill>
              </a:rPr>
              <a:t> addons enable ingress </a:t>
            </a:r>
            <a:r>
              <a:rPr lang="ko-KR" altLang="en-US" sz="1400" dirty="0"/>
              <a:t>명령으로</a:t>
            </a:r>
            <a:r>
              <a:rPr lang="en-US" altLang="ko-KR" sz="1400" dirty="0"/>
              <a:t> </a:t>
            </a:r>
            <a:r>
              <a:rPr lang="ko-KR" altLang="en-US" sz="1400" dirty="0" err="1"/>
              <a:t>인그레스를</a:t>
            </a:r>
            <a:r>
              <a:rPr lang="ko-KR" altLang="en-US" sz="1400" dirty="0"/>
              <a:t> 활성화 한다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/>
              <a:t>kubectl</a:t>
            </a:r>
            <a:r>
              <a:rPr lang="en-US" altLang="ko-KR" sz="1400" dirty="0"/>
              <a:t> get pods -n </a:t>
            </a:r>
            <a:r>
              <a:rPr lang="en-US" altLang="ko-KR" sz="1400" dirty="0" err="1"/>
              <a:t>kube</a:t>
            </a:r>
            <a:r>
              <a:rPr lang="en-US" altLang="ko-KR" sz="1400" dirty="0"/>
              <a:t>-system </a:t>
            </a:r>
            <a:r>
              <a:rPr lang="ko-KR" altLang="en-US" sz="1400" dirty="0"/>
              <a:t>명령으로 </a:t>
            </a:r>
            <a:r>
              <a:rPr lang="en-US" altLang="ko-KR" sz="1400" dirty="0" err="1"/>
              <a:t>NginX</a:t>
            </a:r>
            <a:r>
              <a:rPr lang="en-US" altLang="ko-KR" sz="1400" dirty="0"/>
              <a:t> Ingress</a:t>
            </a:r>
            <a:r>
              <a:rPr lang="ko-KR" altLang="en-US" sz="1400" dirty="0"/>
              <a:t> </a:t>
            </a:r>
            <a:r>
              <a:rPr lang="en-US" altLang="ko-KR" sz="1400" dirty="0"/>
              <a:t>Controller</a:t>
            </a:r>
            <a:r>
              <a:rPr lang="ko-KR" altLang="en-US" sz="1400" dirty="0"/>
              <a:t>가 동작함을 확인한다</a:t>
            </a:r>
            <a:r>
              <a:rPr lang="en-US" altLang="ko-KR" sz="14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D35A6D-8B5E-4D3D-AF49-B22D8D65F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052" y="4305759"/>
            <a:ext cx="574357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496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Map UI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853"/>
            <a:ext cx="10515600" cy="115774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5) Ingress </a:t>
            </a:r>
            <a:r>
              <a:rPr lang="ko-KR" altLang="en-US" dirty="0"/>
              <a:t>설정하기</a:t>
            </a:r>
            <a:r>
              <a:rPr lang="en-US" altLang="ko-KR" dirty="0"/>
              <a:t> (frontend/</a:t>
            </a:r>
            <a:r>
              <a:rPr lang="en-US" altLang="ko-KR" dirty="0" err="1"/>
              <a:t>ingress_deployment.yaml</a:t>
            </a:r>
            <a:r>
              <a:rPr lang="en-US" altLang="ko-KR" dirty="0"/>
              <a:t>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211490-0F46-442E-BA29-7DCFD533B29E}"/>
              </a:ext>
            </a:extLst>
          </p:cNvPr>
          <p:cNvSpPr/>
          <p:nvPr/>
        </p:nvSpPr>
        <p:spPr>
          <a:xfrm>
            <a:off x="5334000" y="708453"/>
            <a:ext cx="6019800" cy="46166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altLang="ko-KR" sz="1200" dirty="0"/>
              <a:t>https://kubernetes.io/ko/docs/concepts/services-networking/ingress/</a:t>
            </a:r>
          </a:p>
          <a:p>
            <a:pPr algn="r"/>
            <a:r>
              <a:rPr lang="en-US" altLang="ko-KR" sz="1200" dirty="0"/>
              <a:t>https://kubernetes.io/docs/tasks/access-application-cluster/ingress-minikube/</a:t>
            </a:r>
            <a:endParaRPr lang="ko-KR" alt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EE2F5E-79EF-478B-9880-8EA1D306218C}"/>
              </a:ext>
            </a:extLst>
          </p:cNvPr>
          <p:cNvSpPr txBox="1"/>
          <p:nvPr/>
        </p:nvSpPr>
        <p:spPr>
          <a:xfrm>
            <a:off x="1284912" y="2270450"/>
            <a:ext cx="5034432" cy="39522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apiVersion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: networking.k8s.io/v1beta1</a:t>
            </a:r>
          </a:p>
          <a:p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kind: Ingress</a:t>
            </a:r>
          </a:p>
          <a:p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metadata: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name: ingress-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api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-gateway</a:t>
            </a:r>
          </a:p>
          <a:p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spec: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rules: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- http: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paths: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- path: /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  backend: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   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serviceName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: frontend-server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   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servicePort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: 8080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- path: /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api</a:t>
            </a: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  backend: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   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serviceName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api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-server</a:t>
            </a: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        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servicePort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: 8080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1547F23-3363-4C62-A3B7-C783877EECE2}"/>
              </a:ext>
            </a:extLst>
          </p:cNvPr>
          <p:cNvGrpSpPr/>
          <p:nvPr/>
        </p:nvGrpSpPr>
        <p:grpSpPr>
          <a:xfrm>
            <a:off x="6697980" y="3563173"/>
            <a:ext cx="5090160" cy="2206232"/>
            <a:chOff x="650240" y="2850126"/>
            <a:chExt cx="6664960" cy="288879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4B63E75-29C7-486B-860A-F352D44E98EA}"/>
                </a:ext>
              </a:extLst>
            </p:cNvPr>
            <p:cNvSpPr/>
            <p:nvPr/>
          </p:nvSpPr>
          <p:spPr>
            <a:xfrm>
              <a:off x="5334000" y="2850126"/>
              <a:ext cx="1981200" cy="11577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&lt;&lt;Express&gt;&gt;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API Server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9AC2F1F-61BF-496A-AF85-DB3FB758B875}"/>
                </a:ext>
              </a:extLst>
            </p:cNvPr>
            <p:cNvSpPr/>
            <p:nvPr/>
          </p:nvSpPr>
          <p:spPr>
            <a:xfrm>
              <a:off x="5334000" y="4581177"/>
              <a:ext cx="1981200" cy="11577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&lt;&lt;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Nuxt</a:t>
              </a:r>
              <a:r>
                <a:rPr lang="en-US" altLang="ko-KR" sz="1200" dirty="0">
                  <a:solidFill>
                    <a:schemeClr val="tx1"/>
                  </a:solidFill>
                </a:rPr>
                <a:t>&gt;&gt;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Frontend Server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E90AFBB-6C3E-465C-B27A-C518B10AAF42}"/>
                </a:ext>
              </a:extLst>
            </p:cNvPr>
            <p:cNvSpPr/>
            <p:nvPr/>
          </p:nvSpPr>
          <p:spPr>
            <a:xfrm>
              <a:off x="1846580" y="3715651"/>
              <a:ext cx="1981200" cy="11577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&lt;&lt;Ingress&gt;&gt;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API GW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FF1B5DF9-72DE-4414-8C90-428092D9607D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flipV="1">
              <a:off x="3827780" y="3429000"/>
              <a:ext cx="1506220" cy="5788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24BAD117-D410-4E3B-8233-EBF6507594DA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3827780" y="4581178"/>
              <a:ext cx="1506220" cy="57887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6C9C786E-C3AE-4742-B3CB-B47EDB6A1E07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650240" y="4294525"/>
              <a:ext cx="11963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23B6EBB-E116-45BB-8B73-9C55CB447F22}"/>
                </a:ext>
              </a:extLst>
            </p:cNvPr>
            <p:cNvSpPr txBox="1"/>
            <p:nvPr/>
          </p:nvSpPr>
          <p:spPr>
            <a:xfrm>
              <a:off x="3800660" y="4744297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</a:rPr>
                <a:t>/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CECBFE-3B94-4C3A-A666-B795BA612CFE}"/>
                </a:ext>
              </a:extLst>
            </p:cNvPr>
            <p:cNvSpPr txBox="1"/>
            <p:nvPr/>
          </p:nvSpPr>
          <p:spPr>
            <a:xfrm>
              <a:off x="3800660" y="3477087"/>
              <a:ext cx="5229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</a:rPr>
                <a:t>/</a:t>
              </a:r>
              <a:r>
                <a:rPr lang="en-US" altLang="ko-KR" sz="1400" b="1" dirty="0" err="1">
                  <a:solidFill>
                    <a:srgbClr val="FF0000"/>
                  </a:solidFill>
                </a:rPr>
                <a:t>api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A994BDE4-37E1-4296-A29A-1817EC705A62}"/>
              </a:ext>
            </a:extLst>
          </p:cNvPr>
          <p:cNvSpPr/>
          <p:nvPr/>
        </p:nvSpPr>
        <p:spPr>
          <a:xfrm>
            <a:off x="1188045" y="1843956"/>
            <a:ext cx="8951635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/>
              <a:t>kubectl</a:t>
            </a:r>
            <a:r>
              <a:rPr lang="en-US" altLang="ko-KR" sz="1400" dirty="0"/>
              <a:t> apply –f </a:t>
            </a:r>
            <a:r>
              <a:rPr lang="en-US" altLang="ko-KR" sz="1400" dirty="0" err="1"/>
              <a:t>ingress_deployment.yaml</a:t>
            </a:r>
            <a:r>
              <a:rPr lang="ko-KR" altLang="en-US" sz="1400" dirty="0"/>
              <a:t>로</a:t>
            </a:r>
            <a:r>
              <a:rPr lang="en-US" altLang="ko-KR" sz="1400" dirty="0"/>
              <a:t> </a:t>
            </a:r>
            <a:r>
              <a:rPr lang="ko-KR" altLang="en-US" sz="1400" dirty="0" err="1"/>
              <a:t>인그레스</a:t>
            </a:r>
            <a:r>
              <a:rPr lang="ko-KR" altLang="en-US" sz="1400" dirty="0"/>
              <a:t> 정책을 설정한다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2695902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Map UI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211490-0F46-442E-BA29-7DCFD533B29E}"/>
              </a:ext>
            </a:extLst>
          </p:cNvPr>
          <p:cNvSpPr/>
          <p:nvPr/>
        </p:nvSpPr>
        <p:spPr>
          <a:xfrm>
            <a:off x="5334000" y="893119"/>
            <a:ext cx="6019800" cy="276999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altLang="ko-KR" sz="1200" dirty="0"/>
              <a:t>https://github.com/bosornd/map-ui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413BDF-8B7A-44D0-B8F6-52C857F94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017" y="1314934"/>
            <a:ext cx="8355965" cy="5543066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43C01FC5-94EC-459E-A23C-62FFA0F52E00}"/>
              </a:ext>
            </a:extLst>
          </p:cNvPr>
          <p:cNvSpPr/>
          <p:nvPr/>
        </p:nvSpPr>
        <p:spPr>
          <a:xfrm>
            <a:off x="8839200" y="1625600"/>
            <a:ext cx="345440" cy="3657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2E5FAF-F128-49D4-A531-1186FF4E73DB}"/>
              </a:ext>
            </a:extLst>
          </p:cNvPr>
          <p:cNvSpPr txBox="1"/>
          <p:nvPr/>
        </p:nvSpPr>
        <p:spPr>
          <a:xfrm>
            <a:off x="10375286" y="1654592"/>
            <a:ext cx="1724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CORS </a:t>
            </a:r>
            <a:r>
              <a:rPr lang="ko-KR" altLang="en-US" sz="1400" b="1" dirty="0">
                <a:solidFill>
                  <a:srgbClr val="FF0000"/>
                </a:solidFill>
              </a:rPr>
              <a:t>문제가 없음</a:t>
            </a:r>
            <a:r>
              <a:rPr lang="en-US" altLang="ko-KR" sz="1400" b="1" dirty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DFBD36E-8DDE-4D77-BC1B-727340D9B0A1}"/>
              </a:ext>
            </a:extLst>
          </p:cNvPr>
          <p:cNvCxnSpPr>
            <a:stCxn id="9" idx="1"/>
            <a:endCxn id="8" idx="6"/>
          </p:cNvCxnSpPr>
          <p:nvPr/>
        </p:nvCxnSpPr>
        <p:spPr>
          <a:xfrm flipH="1" flipV="1">
            <a:off x="9184640" y="1808480"/>
            <a:ext cx="1190646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99265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2102ECC-D41A-4E81-92D2-2CAA02FAB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156" y="3795989"/>
            <a:ext cx="8167688" cy="306201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Map UI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211490-0F46-442E-BA29-7DCFD533B29E}"/>
              </a:ext>
            </a:extLst>
          </p:cNvPr>
          <p:cNvSpPr/>
          <p:nvPr/>
        </p:nvSpPr>
        <p:spPr>
          <a:xfrm>
            <a:off x="5334000" y="893119"/>
            <a:ext cx="6019800" cy="276999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altLang="ko-KR" sz="1200" dirty="0"/>
              <a:t>https://github.com/bosornd/map-ui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B2288AD-9304-4970-894B-3F71DCC904C2}"/>
              </a:ext>
            </a:extLst>
          </p:cNvPr>
          <p:cNvSpPr/>
          <p:nvPr/>
        </p:nvSpPr>
        <p:spPr>
          <a:xfrm>
            <a:off x="5913120" y="1421910"/>
            <a:ext cx="1981200" cy="11577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&lt;&lt;service&gt;&gt;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&lt;&lt;Express&gt;&gt;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API Server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265234-992C-4F64-A12E-E2156712E6CE}"/>
              </a:ext>
            </a:extLst>
          </p:cNvPr>
          <p:cNvSpPr/>
          <p:nvPr/>
        </p:nvSpPr>
        <p:spPr>
          <a:xfrm>
            <a:off x="5913120" y="3152961"/>
            <a:ext cx="1981200" cy="11577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&lt;&lt;service&gt;&gt;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&lt;&lt;</a:t>
            </a:r>
            <a:r>
              <a:rPr lang="en-US" altLang="ko-KR" sz="1200" dirty="0" err="1">
                <a:solidFill>
                  <a:schemeClr val="tx1"/>
                </a:solidFill>
              </a:rPr>
              <a:t>Nuxt</a:t>
            </a:r>
            <a:r>
              <a:rPr lang="en-US" altLang="ko-KR" sz="1200" dirty="0">
                <a:solidFill>
                  <a:schemeClr val="tx1"/>
                </a:solidFill>
              </a:rPr>
              <a:t>&gt;&gt;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Frontend Server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원통형 12">
            <a:extLst>
              <a:ext uri="{FF2B5EF4-FFF2-40B4-BE49-F238E27FC236}">
                <a16:creationId xmlns:a16="http://schemas.microsoft.com/office/drawing/2014/main" id="{9AB6900E-0DD7-44B7-9579-9B56484AC04A}"/>
              </a:ext>
            </a:extLst>
          </p:cNvPr>
          <p:cNvSpPr/>
          <p:nvPr/>
        </p:nvSpPr>
        <p:spPr>
          <a:xfrm>
            <a:off x="9425940" y="1421910"/>
            <a:ext cx="1831340" cy="1157748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&lt;&lt;service&gt;&gt;</a:t>
            </a:r>
          </a:p>
          <a:p>
            <a:pPr lvl="0" algn="ctr"/>
            <a:r>
              <a:rPr lang="en-US" altLang="ko-KR" sz="1200" dirty="0">
                <a:solidFill>
                  <a:prstClr val="black"/>
                </a:solidFill>
              </a:rPr>
              <a:t>&lt;&lt;Mongo DB&gt;&gt;</a:t>
            </a:r>
          </a:p>
          <a:p>
            <a:pPr lvl="0" algn="ctr"/>
            <a:r>
              <a:rPr lang="en-US" altLang="ko-KR" dirty="0">
                <a:solidFill>
                  <a:prstClr val="black"/>
                </a:solidFill>
              </a:rPr>
              <a:t>DB</a:t>
            </a:r>
            <a:endParaRPr lang="ko-KR" altLang="en-US" dirty="0">
              <a:solidFill>
                <a:prstClr val="black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6383CB7-7AA1-4F41-909E-8ED22016DB00}"/>
              </a:ext>
            </a:extLst>
          </p:cNvPr>
          <p:cNvCxnSpPr>
            <a:cxnSpLocks/>
            <a:stCxn id="10" idx="3"/>
            <a:endCxn id="13" idx="2"/>
          </p:cNvCxnSpPr>
          <p:nvPr/>
        </p:nvCxnSpPr>
        <p:spPr>
          <a:xfrm>
            <a:off x="7894320" y="2000784"/>
            <a:ext cx="15316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94945B-A23B-437B-9722-D9D563666B82}"/>
              </a:ext>
            </a:extLst>
          </p:cNvPr>
          <p:cNvSpPr/>
          <p:nvPr/>
        </p:nvSpPr>
        <p:spPr>
          <a:xfrm>
            <a:off x="2425700" y="2287435"/>
            <a:ext cx="1981200" cy="11577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&lt;&lt;Ingress&gt;&gt;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API GW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35920DD-D91F-4D72-96D9-0C1353656217}"/>
              </a:ext>
            </a:extLst>
          </p:cNvPr>
          <p:cNvCxnSpPr>
            <a:endCxn id="10" idx="1"/>
          </p:cNvCxnSpPr>
          <p:nvPr/>
        </p:nvCxnSpPr>
        <p:spPr>
          <a:xfrm flipV="1">
            <a:off x="4406900" y="2000784"/>
            <a:ext cx="1506220" cy="5788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0AF739F-13F3-47C0-A062-D38401FD2FFC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406900" y="3152962"/>
            <a:ext cx="1506220" cy="578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E005A0D-9556-4E3F-B292-02282EBBAE6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1229360" y="2866309"/>
            <a:ext cx="11963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85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E2D7D-FC35-4A46-B4AD-FE0988B1F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Google Maps API </a:t>
            </a:r>
            <a:r>
              <a:rPr lang="ko-KR" altLang="en-US" dirty="0"/>
              <a:t>가이드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8082EA-0BA2-4034-826F-14E382964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idle </a:t>
            </a:r>
            <a:r>
              <a:rPr lang="ko-KR" altLang="en-US" dirty="0"/>
              <a:t>이벤트</a:t>
            </a:r>
            <a:r>
              <a:rPr lang="en-US" altLang="ko-KR" dirty="0"/>
              <a:t>(tutorials/google-maps/index9.html)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A7E7CF-D55E-4147-8803-85AA1CC64425}"/>
              </a:ext>
            </a:extLst>
          </p:cNvPr>
          <p:cNvSpPr/>
          <p:nvPr/>
        </p:nvSpPr>
        <p:spPr>
          <a:xfrm>
            <a:off x="1236518" y="1911926"/>
            <a:ext cx="10117282" cy="45809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&lt;script&gt;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function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initMap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var map = new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google.maps.Map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document.getElementById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('map'), { center: {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lng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126.9706673,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lat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37.5547787 },  zoom: 15 });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var geodata = { … };</a:t>
            </a:r>
          </a:p>
          <a:p>
            <a:endParaRPr lang="en-US" altLang="ko-KR" sz="1200" b="1" dirty="0">
              <a:solidFill>
                <a:srgbClr val="FF000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map.addListener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('idle', function(){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// remove all features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map.data.forEach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(function(feature){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map.data.remove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(feature);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});</a:t>
            </a:r>
          </a:p>
          <a:p>
            <a:endParaRPr lang="en-US" altLang="ko-KR" sz="1200" b="1" dirty="0">
              <a:solidFill>
                <a:srgbClr val="FF000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var count = 0;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const bounds =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map.getBounds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();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const features =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geodata.features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for(var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0;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&lt;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features.length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;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++){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const coordinates = features[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].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geometry.coordinates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if (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bounds.contains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(new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google.maps.LatLng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({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lng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coordinates[0],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lat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coordinates[1] }))){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 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map.data.addGeoJson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(features[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]); count ++;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}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}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console.log(count + " data added!!!");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});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4890615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Map UI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211490-0F46-442E-BA29-7DCFD533B29E}"/>
              </a:ext>
            </a:extLst>
          </p:cNvPr>
          <p:cNvSpPr/>
          <p:nvPr/>
        </p:nvSpPr>
        <p:spPr>
          <a:xfrm>
            <a:off x="5334000" y="893119"/>
            <a:ext cx="6019800" cy="276999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altLang="ko-KR" sz="1200" dirty="0"/>
              <a:t>https://github.com/bosornd/map-ui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B2288AD-9304-4970-894B-3F71DCC904C2}"/>
              </a:ext>
            </a:extLst>
          </p:cNvPr>
          <p:cNvSpPr/>
          <p:nvPr/>
        </p:nvSpPr>
        <p:spPr>
          <a:xfrm>
            <a:off x="2012156" y="1432070"/>
            <a:ext cx="1981200" cy="11577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&lt;&lt;service&gt;&gt;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&lt;&lt;Express&gt;&gt;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API Server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6155A1-1642-4942-AE15-34A69A80D44E}"/>
              </a:ext>
            </a:extLst>
          </p:cNvPr>
          <p:cNvSpPr/>
          <p:nvPr/>
        </p:nvSpPr>
        <p:spPr>
          <a:xfrm>
            <a:off x="4989036" y="1432070"/>
            <a:ext cx="1981200" cy="11577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&lt;&lt;POD&gt;&gt;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&lt;&lt;Express&gt;&gt;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API Server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623C85C-6A87-4BB9-8A6D-D9859861C038}"/>
              </a:ext>
            </a:extLst>
          </p:cNvPr>
          <p:cNvCxnSpPr>
            <a:stCxn id="10" idx="3"/>
            <a:endCxn id="14" idx="1"/>
          </p:cNvCxnSpPr>
          <p:nvPr/>
        </p:nvCxnSpPr>
        <p:spPr>
          <a:xfrm>
            <a:off x="3993356" y="2010944"/>
            <a:ext cx="9956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3BF4027-44EF-4A0E-A675-3A80E76108CC}"/>
              </a:ext>
            </a:extLst>
          </p:cNvPr>
          <p:cNvSpPr/>
          <p:nvPr/>
        </p:nvSpPr>
        <p:spPr>
          <a:xfrm>
            <a:off x="7732236" y="1432070"/>
            <a:ext cx="1981200" cy="11577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&lt;&lt;container&gt;&gt;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&lt;&lt;Express&gt;&gt;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API Server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040E6F8-B772-4223-B906-E4CCBB2EF533}"/>
              </a:ext>
            </a:extLst>
          </p:cNvPr>
          <p:cNvCxnSpPr>
            <a:cxnSpLocks/>
            <a:stCxn id="14" idx="3"/>
            <a:endCxn id="20" idx="1"/>
          </p:cNvCxnSpPr>
          <p:nvPr/>
        </p:nvCxnSpPr>
        <p:spPr>
          <a:xfrm>
            <a:off x="6970236" y="2010944"/>
            <a:ext cx="76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2ADA5280-BA12-4EA5-A19E-3B849A022974}"/>
              </a:ext>
            </a:extLst>
          </p:cNvPr>
          <p:cNvGrpSpPr/>
          <p:nvPr/>
        </p:nvGrpSpPr>
        <p:grpSpPr>
          <a:xfrm>
            <a:off x="3993356" y="3281806"/>
            <a:ext cx="3535204" cy="3130499"/>
            <a:chOff x="2012156" y="3168692"/>
            <a:chExt cx="7701280" cy="313049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392073D-33AA-4CEC-B454-A84EB6A1D4F6}"/>
                </a:ext>
              </a:extLst>
            </p:cNvPr>
            <p:cNvSpPr/>
            <p:nvPr/>
          </p:nvSpPr>
          <p:spPr>
            <a:xfrm>
              <a:off x="2012156" y="3168692"/>
              <a:ext cx="7701280" cy="31304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0" algn="ctr"/>
              <a:r>
                <a:rPr lang="en-US" altLang="ko-KR" sz="1200" b="1" dirty="0">
                  <a:solidFill>
                    <a:srgbClr val="FF0000"/>
                  </a:solidFill>
                </a:rPr>
                <a:t>&lt;&lt;service&gt;&gt;</a:t>
              </a:r>
            </a:p>
            <a:p>
              <a:pPr lvl="0" algn="ctr"/>
              <a:r>
                <a:rPr lang="en-US" altLang="ko-KR" dirty="0">
                  <a:solidFill>
                    <a:prstClr val="black"/>
                  </a:solidFill>
                </a:rPr>
                <a:t>API Server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6F6A842-A6D6-412D-AB4F-98D131C4055B}"/>
                </a:ext>
              </a:extLst>
            </p:cNvPr>
            <p:cNvSpPr/>
            <p:nvPr/>
          </p:nvSpPr>
          <p:spPr>
            <a:xfrm>
              <a:off x="2489914" y="3747565"/>
              <a:ext cx="6745764" cy="23156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0" algn="ctr"/>
              <a:r>
                <a:rPr lang="en-US" altLang="ko-KR" sz="1200" b="1" dirty="0">
                  <a:solidFill>
                    <a:srgbClr val="FF0000"/>
                  </a:solidFill>
                </a:rPr>
                <a:t>&lt;&lt;POD&gt;&gt;</a:t>
              </a:r>
            </a:p>
            <a:p>
              <a:pPr lvl="0" algn="ctr"/>
              <a:r>
                <a:rPr lang="en-US" altLang="ko-KR" dirty="0">
                  <a:solidFill>
                    <a:prstClr val="black"/>
                  </a:solidFill>
                </a:rPr>
                <a:t>API Server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B7ED0F9-8E5D-4EA4-AFC2-845CB2AFCF6E}"/>
                </a:ext>
              </a:extLst>
            </p:cNvPr>
            <p:cNvSpPr/>
            <p:nvPr/>
          </p:nvSpPr>
          <p:spPr>
            <a:xfrm>
              <a:off x="3704272" y="4326438"/>
              <a:ext cx="4317048" cy="14819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0" algn="ctr"/>
              <a:r>
                <a:rPr lang="en-US" altLang="ko-KR" sz="1200" b="1" dirty="0">
                  <a:solidFill>
                    <a:srgbClr val="FF0000"/>
                  </a:solidFill>
                </a:rPr>
                <a:t>&lt;&lt;container&gt;&gt;</a:t>
              </a:r>
            </a:p>
            <a:p>
              <a:pPr lvl="0" algn="ctr"/>
              <a:r>
                <a:rPr lang="en-US" altLang="ko-KR" dirty="0">
                  <a:solidFill>
                    <a:prstClr val="black"/>
                  </a:solidFill>
                </a:rPr>
                <a:t>API Server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267719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Map UI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211490-0F46-442E-BA29-7DCFD533B29E}"/>
              </a:ext>
            </a:extLst>
          </p:cNvPr>
          <p:cNvSpPr/>
          <p:nvPr/>
        </p:nvSpPr>
        <p:spPr>
          <a:xfrm>
            <a:off x="5334000" y="893119"/>
            <a:ext cx="6019800" cy="276999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altLang="ko-KR" sz="1200" dirty="0"/>
              <a:t>https://github.com/bosornd/map-ui</a:t>
            </a:r>
            <a:endParaRPr lang="ko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6EF043-6793-47BB-B278-4FB861253877}"/>
              </a:ext>
            </a:extLst>
          </p:cNvPr>
          <p:cNvSpPr/>
          <p:nvPr/>
        </p:nvSpPr>
        <p:spPr>
          <a:xfrm>
            <a:off x="5913120" y="1421910"/>
            <a:ext cx="1981200" cy="11577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&lt;&lt;service&gt;&gt;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&lt;&lt;Express&gt;&gt;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API Server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39D0200-AEE4-4647-BBE8-854024A133F4}"/>
              </a:ext>
            </a:extLst>
          </p:cNvPr>
          <p:cNvSpPr/>
          <p:nvPr/>
        </p:nvSpPr>
        <p:spPr>
          <a:xfrm>
            <a:off x="5913120" y="3152961"/>
            <a:ext cx="1981200" cy="11577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&lt;&lt;service&gt;&gt;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&lt;&lt;</a:t>
            </a:r>
            <a:r>
              <a:rPr lang="en-US" altLang="ko-KR" sz="1200" dirty="0" err="1">
                <a:solidFill>
                  <a:schemeClr val="tx1"/>
                </a:solidFill>
              </a:rPr>
              <a:t>Nuxt</a:t>
            </a:r>
            <a:r>
              <a:rPr lang="en-US" altLang="ko-KR" sz="1200" dirty="0">
                <a:solidFill>
                  <a:schemeClr val="tx1"/>
                </a:solidFill>
              </a:rPr>
              <a:t>&gt;&gt;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Frontend Server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원통형 15">
            <a:extLst>
              <a:ext uri="{FF2B5EF4-FFF2-40B4-BE49-F238E27FC236}">
                <a16:creationId xmlns:a16="http://schemas.microsoft.com/office/drawing/2014/main" id="{BAACE76C-3F48-4120-A300-34375EAEE5E2}"/>
              </a:ext>
            </a:extLst>
          </p:cNvPr>
          <p:cNvSpPr/>
          <p:nvPr/>
        </p:nvSpPr>
        <p:spPr>
          <a:xfrm>
            <a:off x="9425940" y="1421910"/>
            <a:ext cx="1831340" cy="1157748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&lt;&lt;service&gt;&gt;</a:t>
            </a:r>
          </a:p>
          <a:p>
            <a:pPr lvl="0" algn="ctr"/>
            <a:r>
              <a:rPr lang="en-US" altLang="ko-KR" sz="1200" dirty="0">
                <a:solidFill>
                  <a:prstClr val="black"/>
                </a:solidFill>
              </a:rPr>
              <a:t>&lt;&lt;Mongo DB&gt;&gt;</a:t>
            </a:r>
          </a:p>
          <a:p>
            <a:pPr lvl="0" algn="ctr"/>
            <a:r>
              <a:rPr lang="en-US" altLang="ko-KR" dirty="0">
                <a:solidFill>
                  <a:prstClr val="black"/>
                </a:solidFill>
              </a:rPr>
              <a:t>DB</a:t>
            </a:r>
            <a:endParaRPr lang="ko-KR" altLang="en-US" dirty="0">
              <a:solidFill>
                <a:prstClr val="black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B6399CD-CA27-48D8-B095-128327DEA36A}"/>
              </a:ext>
            </a:extLst>
          </p:cNvPr>
          <p:cNvCxnSpPr>
            <a:cxnSpLocks/>
            <a:stCxn id="13" idx="3"/>
            <a:endCxn id="16" idx="2"/>
          </p:cNvCxnSpPr>
          <p:nvPr/>
        </p:nvCxnSpPr>
        <p:spPr>
          <a:xfrm>
            <a:off x="7894320" y="2000784"/>
            <a:ext cx="15316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41456F5-552E-478F-95DC-04B0A2BE92EF}"/>
              </a:ext>
            </a:extLst>
          </p:cNvPr>
          <p:cNvSpPr/>
          <p:nvPr/>
        </p:nvSpPr>
        <p:spPr>
          <a:xfrm>
            <a:off x="2425700" y="2287435"/>
            <a:ext cx="1981200" cy="11577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&lt;&lt;Ingress&gt;&gt;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API GW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8D35EDF-B514-41CA-AF1D-181969616FCC}"/>
              </a:ext>
            </a:extLst>
          </p:cNvPr>
          <p:cNvCxnSpPr>
            <a:endCxn id="13" idx="1"/>
          </p:cNvCxnSpPr>
          <p:nvPr/>
        </p:nvCxnSpPr>
        <p:spPr>
          <a:xfrm flipV="1">
            <a:off x="4406900" y="2000784"/>
            <a:ext cx="1506220" cy="5788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270D080-5559-4C3A-B536-B0EC58E7601D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4406900" y="3152962"/>
            <a:ext cx="1506220" cy="578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EDB8603-F93C-4625-8A74-9332B5012FB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229360" y="2866309"/>
            <a:ext cx="11963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EA1EE00-1D2A-4E4F-A56D-FBDEEF78E1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986"/>
          <a:stretch/>
        </p:blipFill>
        <p:spPr>
          <a:xfrm>
            <a:off x="1954212" y="4422141"/>
            <a:ext cx="9858375" cy="243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9544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380CD6-4971-4B46-8406-444A447DB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Map UI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0389E65-6953-448B-BCC8-3245DAAE0BF3}"/>
              </a:ext>
            </a:extLst>
          </p:cNvPr>
          <p:cNvSpPr/>
          <p:nvPr/>
        </p:nvSpPr>
        <p:spPr>
          <a:xfrm>
            <a:off x="5334000" y="893119"/>
            <a:ext cx="6019800" cy="276999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altLang="ko-KR" sz="1200" dirty="0"/>
              <a:t>https://github.com/bosornd/map-ui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AE3118-C17A-4CF3-B844-9F07C9ECA23F}"/>
              </a:ext>
            </a:extLst>
          </p:cNvPr>
          <p:cNvSpPr/>
          <p:nvPr/>
        </p:nvSpPr>
        <p:spPr>
          <a:xfrm>
            <a:off x="2012156" y="1432070"/>
            <a:ext cx="1981200" cy="11577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&lt;&lt;service&gt;&gt;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&lt;&lt;Express&gt;&gt;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API Server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E69BBC0-C0FE-4E2D-8415-C6E44B5E905D}"/>
              </a:ext>
            </a:extLst>
          </p:cNvPr>
          <p:cNvSpPr/>
          <p:nvPr/>
        </p:nvSpPr>
        <p:spPr>
          <a:xfrm>
            <a:off x="4989036" y="1432070"/>
            <a:ext cx="1981200" cy="11577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&lt;&lt;POD&gt;&gt;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&lt;&lt;Express&gt;&gt;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API Server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C5827C3-ADC3-4A42-9384-66BB5E41CE81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993356" y="2010944"/>
            <a:ext cx="9956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D44648-9011-465E-9356-57DDACFA211D}"/>
              </a:ext>
            </a:extLst>
          </p:cNvPr>
          <p:cNvSpPr/>
          <p:nvPr/>
        </p:nvSpPr>
        <p:spPr>
          <a:xfrm>
            <a:off x="7732236" y="1432070"/>
            <a:ext cx="1981200" cy="11577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&lt;&lt;container&gt;&gt;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&lt;&lt;Express&gt;&gt;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API Server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AD6CDD2-0600-4268-8800-DEDE05071059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6970236" y="2010944"/>
            <a:ext cx="76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4C90FD-D5A0-4ECC-88AC-BDDE04E9DA15}"/>
              </a:ext>
            </a:extLst>
          </p:cNvPr>
          <p:cNvSpPr/>
          <p:nvPr/>
        </p:nvSpPr>
        <p:spPr>
          <a:xfrm>
            <a:off x="7732236" y="3110435"/>
            <a:ext cx="1981200" cy="11577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&lt;&lt;image&gt;&gt;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api-server:v1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F28BCB8-1915-4F0E-8505-0B455A6A2076}"/>
              </a:ext>
            </a:extLst>
          </p:cNvPr>
          <p:cNvCxnSpPr>
            <a:stCxn id="9" idx="2"/>
            <a:endCxn id="11" idx="0"/>
          </p:cNvCxnSpPr>
          <p:nvPr/>
        </p:nvCxnSpPr>
        <p:spPr>
          <a:xfrm>
            <a:off x="8722836" y="2589818"/>
            <a:ext cx="0" cy="5206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50BACABC-787D-4F13-A2DC-DEEAE358E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386" y="3110435"/>
            <a:ext cx="2228850" cy="299085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4A3321-3EBF-4473-B5B2-6AEAF625342C}"/>
              </a:ext>
            </a:extLst>
          </p:cNvPr>
          <p:cNvSpPr/>
          <p:nvPr/>
        </p:nvSpPr>
        <p:spPr>
          <a:xfrm>
            <a:off x="1087120" y="3689309"/>
            <a:ext cx="2570480" cy="9842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express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E96F09-18BD-4EAD-8CA0-0C0C0C28BEA7}"/>
              </a:ext>
            </a:extLst>
          </p:cNvPr>
          <p:cNvSpPr/>
          <p:nvPr/>
        </p:nvSpPr>
        <p:spPr>
          <a:xfrm>
            <a:off x="1087120" y="4826000"/>
            <a:ext cx="2570480" cy="9842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mongoose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A4E65C6-D4CA-46AC-AADF-FE85AA3EE61E}"/>
              </a:ext>
            </a:extLst>
          </p:cNvPr>
          <p:cNvCxnSpPr>
            <a:endCxn id="16" idx="3"/>
          </p:cNvCxnSpPr>
          <p:nvPr/>
        </p:nvCxnSpPr>
        <p:spPr>
          <a:xfrm flipH="1">
            <a:off x="3657600" y="4181454"/>
            <a:ext cx="108378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2A9858A-103B-4754-A401-55829DDC4DFD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3657600" y="5318146"/>
            <a:ext cx="10837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451226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E5BC75-9C85-49FC-85C2-A53ABD39F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== vs. ===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3D3B7F-9365-4C07-A43C-D3E0C43D3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==, !=</a:t>
            </a:r>
            <a:r>
              <a:rPr lang="ko-KR" altLang="en-US" dirty="0"/>
              <a:t>은 비교 전에 자료형을 일치시키고 비교함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===, !==</a:t>
            </a:r>
            <a:r>
              <a:rPr lang="ko-KR" altLang="en-US" dirty="0"/>
              <a:t>은 자료형도 동일해야 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 == ‘1’ </a:t>
            </a:r>
            <a:r>
              <a:rPr lang="en-US" altLang="ko-KR" dirty="0">
                <a:sym typeface="Wingdings" panose="05000000000000000000" pitchFamily="2" charset="2"/>
              </a:rPr>
              <a:t> true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1 === ‘1’  false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0 == false  true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0 === false  false</a:t>
            </a:r>
          </a:p>
        </p:txBody>
      </p:sp>
    </p:spTree>
    <p:extLst>
      <p:ext uri="{BB962C8B-B14F-4D97-AF65-F5344CB8AC3E}">
        <p14:creationId xmlns:p14="http://schemas.microsoft.com/office/powerpoint/2010/main" val="239591537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57C99F-DC26-4406-AF1A-B40444F20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null vs. undefined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F681E3-8E65-46CF-8DD7-CFD0DCACE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null </a:t>
            </a:r>
            <a:r>
              <a:rPr lang="en-US" altLang="ko-KR" dirty="0">
                <a:sym typeface="Wingdings" panose="05000000000000000000" pitchFamily="2" charset="2"/>
              </a:rPr>
              <a:t> </a:t>
            </a:r>
            <a:r>
              <a:rPr lang="ko-KR" altLang="en-US" dirty="0">
                <a:sym typeface="Wingdings" panose="05000000000000000000" pitchFamily="2" charset="2"/>
              </a:rPr>
              <a:t>의도적으로 비어 있음을 표현하기 위한 값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undefined  </a:t>
            </a:r>
            <a:r>
              <a:rPr lang="ko-KR" altLang="en-US" dirty="0">
                <a:sym typeface="Wingdings" panose="05000000000000000000" pitchFamily="2" charset="2"/>
              </a:rPr>
              <a:t>값이 할당되어 있지 않음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lvl="0"/>
            <a:r>
              <a:rPr lang="en-US" altLang="ko-KR" dirty="0">
                <a:solidFill>
                  <a:prstClr val="black"/>
                </a:solidFill>
                <a:sym typeface="Wingdings" panose="05000000000000000000" pitchFamily="2" charset="2"/>
              </a:rPr>
              <a:t>null != 0  true</a:t>
            </a:r>
          </a:p>
          <a:p>
            <a:pPr lvl="0"/>
            <a:r>
              <a:rPr lang="en-US" altLang="ko-KR" dirty="0">
                <a:solidFill>
                  <a:prstClr val="black"/>
                </a:solidFill>
                <a:sym typeface="Wingdings" panose="05000000000000000000" pitchFamily="2" charset="2"/>
              </a:rPr>
              <a:t>undefined != 0  true</a:t>
            </a:r>
          </a:p>
          <a:p>
            <a:pPr lvl="0"/>
            <a:r>
              <a:rPr lang="en-US" altLang="ko-KR" dirty="0">
                <a:solidFill>
                  <a:prstClr val="black"/>
                </a:solidFill>
                <a:sym typeface="Wingdings" panose="05000000000000000000" pitchFamily="2" charset="2"/>
              </a:rPr>
              <a:t>null == undefined  true</a:t>
            </a:r>
          </a:p>
          <a:p>
            <a:pPr lvl="0"/>
            <a:r>
              <a:rPr lang="en-US" altLang="ko-KR" dirty="0">
                <a:solidFill>
                  <a:prstClr val="black"/>
                </a:solidFill>
                <a:sym typeface="Wingdings" panose="05000000000000000000" pitchFamily="2" charset="2"/>
              </a:rPr>
              <a:t>null !== undefined  true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FFE66A-405C-49CE-921B-994F22F2A3CE}"/>
              </a:ext>
            </a:extLst>
          </p:cNvPr>
          <p:cNvSpPr/>
          <p:nvPr/>
        </p:nvSpPr>
        <p:spPr>
          <a:xfrm>
            <a:off x="6879438" y="3330145"/>
            <a:ext cx="4991287" cy="29100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var a = null, b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	// 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  <a:sym typeface="Wingdings" panose="05000000000000000000" pitchFamily="2" charset="2"/>
              </a:rPr>
              <a:t> null</a:t>
            </a:r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b	// 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  <a:sym typeface="Wingdings" panose="05000000000000000000" pitchFamily="2" charset="2"/>
              </a:rPr>
              <a:t> undefined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 == b	// 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  <a:sym typeface="Wingdings" panose="05000000000000000000" pitchFamily="2" charset="2"/>
              </a:rPr>
              <a:t> true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  <a:sym typeface="Wingdings" panose="05000000000000000000" pitchFamily="2" charset="2"/>
              </a:rPr>
              <a:t>a === b	//  false</a:t>
            </a:r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505676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3F287-F1F0-47AE-83D3-6F9EB9446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변수의</a:t>
            </a:r>
            <a:r>
              <a:rPr lang="en-US" altLang="ko-KR" dirty="0"/>
              <a:t> </a:t>
            </a:r>
            <a:r>
              <a:rPr lang="ko-KR" altLang="en-US" dirty="0"/>
              <a:t>범위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58178E-E550-4353-B5E8-EF865328F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var </a:t>
            </a:r>
            <a:r>
              <a:rPr lang="en-US" altLang="ko-KR" dirty="0">
                <a:sym typeface="Wingdings" panose="05000000000000000000" pitchFamily="2" charset="2"/>
              </a:rPr>
              <a:t> function scope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let  block scope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const  block scope / constant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750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05CFD0-6FF7-42E4-9AA5-021DD4E88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MongoDB</a:t>
            </a:r>
            <a:r>
              <a:rPr lang="ko-KR" altLang="en-US" dirty="0"/>
              <a:t> 가이드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71168B-8FFA-4AB4-8478-70D31F873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MongoDB</a:t>
            </a:r>
            <a:r>
              <a:rPr lang="ko-KR" altLang="en-US" dirty="0"/>
              <a:t> </a:t>
            </a:r>
            <a:r>
              <a:rPr lang="en-US" altLang="ko-KR" dirty="0"/>
              <a:t>compass (GUI client)</a:t>
            </a:r>
          </a:p>
          <a:p>
            <a:pPr marL="0" indent="0">
              <a:buNone/>
            </a:pPr>
            <a:r>
              <a:rPr lang="en-US" altLang="ko-KR" dirty="0"/>
              <a:t>  - MongoDB</a:t>
            </a:r>
            <a:r>
              <a:rPr lang="ko-KR" altLang="en-US" dirty="0"/>
              <a:t>를 설치하면 서버가 실행된다</a:t>
            </a:r>
            <a:r>
              <a:rPr lang="en-US" altLang="ko-KR" dirty="0"/>
              <a:t>. (mongodb://localhost:27017)</a:t>
            </a:r>
          </a:p>
          <a:p>
            <a:pPr marL="0" indent="0">
              <a:buNone/>
            </a:pPr>
            <a:r>
              <a:rPr lang="en-US" altLang="ko-KR" dirty="0"/>
              <a:t>  - CONNECT</a:t>
            </a:r>
            <a:r>
              <a:rPr lang="ko-KR" altLang="en-US" dirty="0"/>
              <a:t>를 눌러서 서버에 연결한다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59A75E-F7E7-478D-866B-18B455526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943" y="2942971"/>
            <a:ext cx="5711959" cy="3141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196F8C-8C84-41B1-8D50-F85B488BEC06}"/>
              </a:ext>
            </a:extLst>
          </p:cNvPr>
          <p:cNvSpPr txBox="1"/>
          <p:nvPr/>
        </p:nvSpPr>
        <p:spPr>
          <a:xfrm>
            <a:off x="1378943" y="6084073"/>
            <a:ext cx="7366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mongodb://localhost:27017 </a:t>
            </a:r>
            <a:r>
              <a:rPr lang="ko-KR" altLang="en-US" sz="1400" b="1" dirty="0"/>
              <a:t>가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디폴트이므로 입력하지 않고</a:t>
            </a:r>
            <a:r>
              <a:rPr lang="en-US" altLang="ko-KR" sz="1400" b="1" dirty="0"/>
              <a:t> CONNECT</a:t>
            </a:r>
            <a:r>
              <a:rPr lang="ko-KR" altLang="en-US" sz="1400" b="1" dirty="0"/>
              <a:t>를 눌러도 된다</a:t>
            </a:r>
            <a:r>
              <a:rPr lang="en-US" altLang="ko-KR" sz="1400" b="1" dirty="0"/>
              <a:t>.</a:t>
            </a:r>
            <a:r>
              <a:rPr lang="ko-KR" altLang="en-US" sz="1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0014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05CFD0-6FF7-42E4-9AA5-021DD4E88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MongoDB</a:t>
            </a:r>
            <a:r>
              <a:rPr lang="ko-KR" altLang="en-US" dirty="0"/>
              <a:t> 가이드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71168B-8FFA-4AB4-8478-70D31F873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yelp DB</a:t>
            </a:r>
            <a:r>
              <a:rPr lang="ko-KR" altLang="en-US" dirty="0"/>
              <a:t>와 </a:t>
            </a:r>
            <a:r>
              <a:rPr lang="en-US" altLang="ko-KR" dirty="0"/>
              <a:t>business collection</a:t>
            </a:r>
            <a:r>
              <a:rPr lang="ko-KR" altLang="en-US" dirty="0"/>
              <a:t>을 생성한다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8EB0EDA-2114-4DE1-9C41-B5D04C5EE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630" y="1935727"/>
            <a:ext cx="5711959" cy="31411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5DAD6B8-F96E-4EE4-AAC9-A4245FC07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003" y="4711464"/>
            <a:ext cx="5711959" cy="31411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9981F9-CD9A-4537-A5E7-F95D3B668EBF}"/>
              </a:ext>
            </a:extLst>
          </p:cNvPr>
          <p:cNvSpPr txBox="1"/>
          <p:nvPr/>
        </p:nvSpPr>
        <p:spPr>
          <a:xfrm>
            <a:off x="6832594" y="1865367"/>
            <a:ext cx="3253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CREATE DATABASE </a:t>
            </a:r>
            <a:r>
              <a:rPr lang="ko-KR" altLang="en-US" sz="1400" b="1" dirty="0"/>
              <a:t>버튼을 누른다</a:t>
            </a: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E2F475C-BBED-46E6-9EB5-41DCDFB05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041" y="2827757"/>
            <a:ext cx="5711959" cy="31411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8CD637-754A-4967-B086-842036049D10}"/>
              </a:ext>
            </a:extLst>
          </p:cNvPr>
          <p:cNvSpPr txBox="1"/>
          <p:nvPr/>
        </p:nvSpPr>
        <p:spPr>
          <a:xfrm>
            <a:off x="6841589" y="2243504"/>
            <a:ext cx="47548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2. DATABASE </a:t>
            </a:r>
            <a:r>
              <a:rPr lang="ko-KR" altLang="en-US" sz="1400" b="1" dirty="0"/>
              <a:t>이름</a:t>
            </a:r>
            <a:r>
              <a:rPr lang="en-US" altLang="ko-KR" sz="1400" b="1" dirty="0"/>
              <a:t>(yelp)</a:t>
            </a:r>
            <a:r>
              <a:rPr lang="ko-KR" altLang="en-US" sz="1400" b="1" dirty="0"/>
              <a:t>과 </a:t>
            </a:r>
            <a:r>
              <a:rPr lang="en-US" altLang="ko-KR" sz="1400" b="1" dirty="0"/>
              <a:t>Collection </a:t>
            </a:r>
            <a:r>
              <a:rPr lang="ko-KR" altLang="en-US" sz="1400" b="1" dirty="0"/>
              <a:t>이름</a:t>
            </a:r>
            <a:r>
              <a:rPr lang="en-US" altLang="ko-KR" sz="1400" b="1" dirty="0"/>
              <a:t>(business)</a:t>
            </a:r>
            <a:r>
              <a:rPr lang="ko-KR" altLang="en-US" sz="1400" b="1" dirty="0"/>
              <a:t>를</a:t>
            </a:r>
            <a:endParaRPr lang="en-US" altLang="ko-KR" sz="1400" b="1" dirty="0"/>
          </a:p>
          <a:p>
            <a:r>
              <a:rPr lang="en-US" altLang="ko-KR" sz="1400" b="1" dirty="0"/>
              <a:t>   </a:t>
            </a:r>
            <a:r>
              <a:rPr lang="ko-KR" altLang="en-US" sz="1400" b="1" dirty="0"/>
              <a:t>입력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생성한다</a:t>
            </a: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5EE71C-84B0-4740-BF03-92C8367A0185}"/>
              </a:ext>
            </a:extLst>
          </p:cNvPr>
          <p:cNvSpPr txBox="1"/>
          <p:nvPr/>
        </p:nvSpPr>
        <p:spPr>
          <a:xfrm>
            <a:off x="8247962" y="6492874"/>
            <a:ext cx="3694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3. yelp DB</a:t>
            </a:r>
            <a:r>
              <a:rPr lang="ko-KR" altLang="en-US" sz="1400" b="1" dirty="0"/>
              <a:t>가 생성되었음을 확인할 수 있다</a:t>
            </a: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618131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9112D2-A8F2-44C7-BD49-CCD7F645C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0. </a:t>
            </a:r>
            <a:r>
              <a:rPr lang="ko-KR" altLang="en-US" dirty="0"/>
              <a:t>설치 가이드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70F16E-5C58-4097-BB57-632A45E6C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A. Node.js</a:t>
            </a:r>
            <a:r>
              <a:rPr lang="ko-KR" altLang="en-US" dirty="0"/>
              <a:t>를 설치한다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   </a:t>
            </a:r>
            <a:r>
              <a:rPr lang="en-US" altLang="ko-KR" dirty="0"/>
              <a:t>- </a:t>
            </a:r>
            <a:r>
              <a:rPr lang="en-US" altLang="ko-KR" dirty="0">
                <a:hlinkClick r:id="rId2"/>
              </a:rPr>
              <a:t>https://nodejs.org</a:t>
            </a:r>
            <a:r>
              <a:rPr lang="en-US" altLang="ko-KR" dirty="0"/>
              <a:t> </a:t>
            </a:r>
            <a:r>
              <a:rPr lang="ko-KR" altLang="en-US" dirty="0"/>
              <a:t>에서 </a:t>
            </a:r>
            <a:r>
              <a:rPr lang="en-US" altLang="ko-KR" dirty="0"/>
              <a:t>LTS </a:t>
            </a:r>
            <a:r>
              <a:rPr lang="ko-KR" altLang="en-US" dirty="0"/>
              <a:t>버전을 설치한다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75CF8F4-7366-41F3-BE96-D363FAFBFC87}"/>
              </a:ext>
            </a:extLst>
          </p:cNvPr>
          <p:cNvGrpSpPr/>
          <p:nvPr/>
        </p:nvGrpSpPr>
        <p:grpSpPr>
          <a:xfrm>
            <a:off x="1473585" y="2429056"/>
            <a:ext cx="4697879" cy="4428944"/>
            <a:chOff x="1203421" y="2063930"/>
            <a:chExt cx="4697879" cy="442894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DE75133-6C3A-41AC-99F9-1C0B94070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3421" y="2063930"/>
              <a:ext cx="4697879" cy="3971109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150C8EB-702B-47E2-B529-5A5842265F03}"/>
                </a:ext>
              </a:extLst>
            </p:cNvPr>
            <p:cNvSpPr/>
            <p:nvPr/>
          </p:nvSpPr>
          <p:spPr>
            <a:xfrm>
              <a:off x="2483830" y="6123542"/>
              <a:ext cx="21370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https://nodejs.org/</a:t>
              </a:r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53A253D-EB9A-4DC0-9A13-D053A71C8446}"/>
              </a:ext>
            </a:extLst>
          </p:cNvPr>
          <p:cNvSpPr txBox="1"/>
          <p:nvPr/>
        </p:nvSpPr>
        <p:spPr>
          <a:xfrm>
            <a:off x="7337233" y="4414610"/>
            <a:ext cx="3680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C:\&gt; </a:t>
            </a:r>
            <a:r>
              <a:rPr lang="en-US" altLang="ko-KR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npm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 install http-server -g</a:t>
            </a:r>
            <a:endParaRPr lang="ko-KR" altLang="en-US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7156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05CFD0-6FF7-42E4-9AA5-021DD4E88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MongoDB</a:t>
            </a:r>
            <a:r>
              <a:rPr lang="ko-KR" altLang="en-US" dirty="0"/>
              <a:t> 가이드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71168B-8FFA-4AB4-8478-70D31F873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business collection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en-US" altLang="ko-KR" dirty="0" err="1"/>
              <a:t>business.json</a:t>
            </a:r>
            <a:r>
              <a:rPr lang="ko-KR" altLang="en-US" dirty="0"/>
              <a:t>을 </a:t>
            </a:r>
            <a:r>
              <a:rPr lang="ko-KR" altLang="en-US" dirty="0" err="1"/>
              <a:t>로드한다</a:t>
            </a:r>
            <a:r>
              <a:rPr lang="en-US" altLang="ko-KR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BAEFC13-4536-488B-8735-6CBC23E00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71" y="2996007"/>
            <a:ext cx="5711959" cy="31411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28B984B-D557-4E78-B07A-161688005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176" y="1935727"/>
            <a:ext cx="4919390" cy="34214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B2A9CF8-FF25-4039-9407-2E20F79C2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7491" y="3429000"/>
            <a:ext cx="5711959" cy="32076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C25504-3DA8-4312-8914-9774C6B4B4E4}"/>
              </a:ext>
            </a:extLst>
          </p:cNvPr>
          <p:cNvSpPr txBox="1"/>
          <p:nvPr/>
        </p:nvSpPr>
        <p:spPr>
          <a:xfrm>
            <a:off x="148871" y="6137109"/>
            <a:ext cx="2697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Import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Data </a:t>
            </a:r>
            <a:r>
              <a:rPr lang="ko-KR" altLang="en-US" sz="1400" b="1" dirty="0"/>
              <a:t>버튼을 누른다</a:t>
            </a: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181A53-A3F3-4964-9465-D73349101F58}"/>
              </a:ext>
            </a:extLst>
          </p:cNvPr>
          <p:cNvSpPr txBox="1"/>
          <p:nvPr/>
        </p:nvSpPr>
        <p:spPr>
          <a:xfrm>
            <a:off x="8151566" y="1902696"/>
            <a:ext cx="4186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2. json </a:t>
            </a:r>
            <a:r>
              <a:rPr lang="ko-KR" altLang="en-US" sz="1400" b="1" dirty="0"/>
              <a:t>파일을 선택하고</a:t>
            </a:r>
            <a:r>
              <a:rPr lang="en-US" altLang="ko-KR" sz="1400" b="1" dirty="0"/>
              <a:t>, IMPORT </a:t>
            </a:r>
            <a:r>
              <a:rPr lang="ko-KR" altLang="en-US" sz="1400" b="1" dirty="0"/>
              <a:t>버튼을 누른다</a:t>
            </a: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E68D42-1047-4344-A5EA-900565C96DC4}"/>
              </a:ext>
            </a:extLst>
          </p:cNvPr>
          <p:cNvSpPr txBox="1"/>
          <p:nvPr/>
        </p:nvSpPr>
        <p:spPr>
          <a:xfrm>
            <a:off x="8151565" y="3121223"/>
            <a:ext cx="2728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3. </a:t>
            </a:r>
            <a:r>
              <a:rPr lang="en-US" altLang="ko-KR" sz="1400" b="1" dirty="0" err="1"/>
              <a:t>business.json</a:t>
            </a:r>
            <a:r>
              <a:rPr lang="ko-KR" altLang="en-US" sz="1400" b="1" dirty="0"/>
              <a:t>을 </a:t>
            </a:r>
            <a:r>
              <a:rPr lang="ko-KR" altLang="en-US" sz="1400" b="1" dirty="0" err="1"/>
              <a:t>로드한</a:t>
            </a:r>
            <a:r>
              <a:rPr lang="ko-KR" altLang="en-US" sz="1400" b="1" dirty="0"/>
              <a:t> 결과</a:t>
            </a:r>
          </a:p>
        </p:txBody>
      </p:sp>
    </p:spTree>
    <p:extLst>
      <p:ext uri="{BB962C8B-B14F-4D97-AF65-F5344CB8AC3E}">
        <p14:creationId xmlns:p14="http://schemas.microsoft.com/office/powerpoint/2010/main" val="1486441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05CFD0-6FF7-42E4-9AA5-021DD4E88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MongoDB</a:t>
            </a:r>
            <a:r>
              <a:rPr lang="ko-KR" altLang="en-US" dirty="0"/>
              <a:t> 가이드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71168B-8FFA-4AB4-8478-70D31F873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business collection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B2A9CF8-FF25-4039-9407-2E20F79C2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04715"/>
            <a:ext cx="5711959" cy="3207631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A97DDD4-DE4D-4E32-9F1E-7F0E2D6B5103}"/>
              </a:ext>
            </a:extLst>
          </p:cNvPr>
          <p:cNvCxnSpPr>
            <a:cxnSpLocks/>
          </p:cNvCxnSpPr>
          <p:nvPr/>
        </p:nvCxnSpPr>
        <p:spPr>
          <a:xfrm flipV="1">
            <a:off x="3601312" y="1861567"/>
            <a:ext cx="341523" cy="18624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606A9CA-EA3C-46CC-ADC8-50D7AC6D903C}"/>
              </a:ext>
            </a:extLst>
          </p:cNvPr>
          <p:cNvCxnSpPr/>
          <p:nvPr/>
        </p:nvCxnSpPr>
        <p:spPr>
          <a:xfrm>
            <a:off x="3601312" y="4825672"/>
            <a:ext cx="341523" cy="19995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9C5AB9E-3505-4A0B-A164-16096937E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869" y="1861567"/>
            <a:ext cx="7363402" cy="4963666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74079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05CFD0-6FF7-42E4-9AA5-021DD4E88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MongoDB</a:t>
            </a:r>
            <a:r>
              <a:rPr lang="ko-KR" altLang="en-US" dirty="0"/>
              <a:t> 가이드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71168B-8FFA-4AB4-8478-70D31F873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business collection </a:t>
            </a:r>
            <a:r>
              <a:rPr lang="ko-KR" altLang="en-US" dirty="0"/>
              <a:t>검색하기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7DCA14-C0E1-41DB-A407-A4E2BBFA5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771" y="1935727"/>
            <a:ext cx="7173300" cy="434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840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05CFD0-6FF7-42E4-9AA5-021DD4E88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MongoDB</a:t>
            </a:r>
            <a:r>
              <a:rPr lang="ko-KR" altLang="en-US" dirty="0"/>
              <a:t> 가이드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71168B-8FFA-4AB4-8478-70D31F873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Text search (</a:t>
            </a:r>
            <a:r>
              <a:rPr lang="en-US" altLang="ko-KR" dirty="0">
                <a:hlinkClick r:id="rId2"/>
              </a:rPr>
              <a:t>https://docs.mongodb.com/manual/text-search/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- text index</a:t>
            </a:r>
            <a:r>
              <a:rPr lang="ko-KR" altLang="en-US" dirty="0"/>
              <a:t>를 생성한다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894170F-9951-4ED4-953D-79EBA5450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034" y="2318183"/>
            <a:ext cx="7413033" cy="442964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894F0C7-7012-4DDC-9C50-F54A29EC19C2}"/>
              </a:ext>
            </a:extLst>
          </p:cNvPr>
          <p:cNvSpPr/>
          <p:nvPr/>
        </p:nvSpPr>
        <p:spPr>
          <a:xfrm>
            <a:off x="4601379" y="1889858"/>
            <a:ext cx="72087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db.business.createIndex</a:t>
            </a:r>
            <a:r>
              <a:rPr lang="ko-KR" altLang="en-US" dirty="0"/>
              <a:t>( { </a:t>
            </a:r>
            <a:r>
              <a:rPr lang="ko-KR" altLang="en-US" dirty="0" err="1"/>
              <a:t>name</a:t>
            </a:r>
            <a:r>
              <a:rPr lang="ko-KR" altLang="en-US" dirty="0"/>
              <a:t>: "</a:t>
            </a:r>
            <a:r>
              <a:rPr lang="ko-KR" altLang="en-US" dirty="0" err="1"/>
              <a:t>text</a:t>
            </a:r>
            <a:r>
              <a:rPr lang="ko-KR" altLang="en-US" dirty="0"/>
              <a:t>", </a:t>
            </a:r>
            <a:r>
              <a:rPr lang="ko-KR" altLang="en-US" dirty="0" err="1"/>
              <a:t>categories</a:t>
            </a:r>
            <a:r>
              <a:rPr lang="ko-KR" altLang="en-US" dirty="0"/>
              <a:t>: "</a:t>
            </a:r>
            <a:r>
              <a:rPr lang="ko-KR" altLang="en-US" dirty="0" err="1"/>
              <a:t>text</a:t>
            </a:r>
            <a:r>
              <a:rPr lang="ko-KR" altLang="en-US" dirty="0"/>
              <a:t>" } );</a:t>
            </a:r>
          </a:p>
        </p:txBody>
      </p:sp>
    </p:spTree>
    <p:extLst>
      <p:ext uri="{BB962C8B-B14F-4D97-AF65-F5344CB8AC3E}">
        <p14:creationId xmlns:p14="http://schemas.microsoft.com/office/powerpoint/2010/main" val="2987851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05CFD0-6FF7-42E4-9AA5-021DD4E88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MongoDB</a:t>
            </a:r>
            <a:r>
              <a:rPr lang="ko-KR" altLang="en-US" dirty="0"/>
              <a:t> 가이드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71168B-8FFA-4AB4-8478-70D31F873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Text search (</a:t>
            </a:r>
            <a:r>
              <a:rPr lang="en-US" altLang="ko-KR" dirty="0">
                <a:hlinkClick r:id="rId2"/>
              </a:rPr>
              <a:t>https://docs.mongodb.com/manual/text-search/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- text index</a:t>
            </a:r>
            <a:r>
              <a:rPr lang="ko-KR" altLang="en-US" dirty="0"/>
              <a:t>를 생성한다</a:t>
            </a:r>
            <a:r>
              <a:rPr lang="en-US" altLang="ko-KR" dirty="0"/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894F0C7-7012-4DDC-9C50-F54A29EC19C2}"/>
              </a:ext>
            </a:extLst>
          </p:cNvPr>
          <p:cNvSpPr/>
          <p:nvPr/>
        </p:nvSpPr>
        <p:spPr>
          <a:xfrm>
            <a:off x="4601379" y="1889858"/>
            <a:ext cx="72087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db.business.createIndex</a:t>
            </a:r>
            <a:r>
              <a:rPr lang="ko-KR" altLang="en-US" dirty="0"/>
              <a:t>( { </a:t>
            </a:r>
            <a:r>
              <a:rPr lang="ko-KR" altLang="en-US" dirty="0" err="1"/>
              <a:t>name</a:t>
            </a:r>
            <a:r>
              <a:rPr lang="ko-KR" altLang="en-US" dirty="0"/>
              <a:t>: "</a:t>
            </a:r>
            <a:r>
              <a:rPr lang="ko-KR" altLang="en-US" dirty="0" err="1"/>
              <a:t>text</a:t>
            </a:r>
            <a:r>
              <a:rPr lang="ko-KR" altLang="en-US" dirty="0"/>
              <a:t>", </a:t>
            </a:r>
            <a:r>
              <a:rPr lang="ko-KR" altLang="en-US" dirty="0" err="1"/>
              <a:t>categories</a:t>
            </a:r>
            <a:r>
              <a:rPr lang="ko-KR" altLang="en-US" dirty="0"/>
              <a:t>: "</a:t>
            </a:r>
            <a:r>
              <a:rPr lang="ko-KR" altLang="en-US" dirty="0" err="1"/>
              <a:t>text</a:t>
            </a:r>
            <a:r>
              <a:rPr lang="ko-KR" altLang="en-US" dirty="0"/>
              <a:t>" } );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B5C6488-D8AD-41BD-9AA8-C0BE81A48A96}"/>
              </a:ext>
            </a:extLst>
          </p:cNvPr>
          <p:cNvGrpSpPr/>
          <p:nvPr/>
        </p:nvGrpSpPr>
        <p:grpSpPr>
          <a:xfrm>
            <a:off x="1836718" y="2342897"/>
            <a:ext cx="10073543" cy="4511827"/>
            <a:chOff x="1836718" y="2342897"/>
            <a:chExt cx="10073543" cy="451182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D26EF3B-EAF1-43A1-B64C-4370D42FA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6718" y="2342897"/>
              <a:ext cx="8034395" cy="4511827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BFA4875-01E4-41BF-9385-E484D58A4138}"/>
                </a:ext>
              </a:extLst>
            </p:cNvPr>
            <p:cNvSpPr/>
            <p:nvPr/>
          </p:nvSpPr>
          <p:spPr>
            <a:xfrm>
              <a:off x="3624549" y="4682169"/>
              <a:ext cx="8285712" cy="52880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68541D-5500-4767-A58B-E2B68E094E27}"/>
                </a:ext>
              </a:extLst>
            </p:cNvPr>
            <p:cNvSpPr txBox="1"/>
            <p:nvPr/>
          </p:nvSpPr>
          <p:spPr>
            <a:xfrm>
              <a:off x="9871113" y="4717839"/>
              <a:ext cx="20391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</a:rPr>
                <a:t>TEXT Type</a:t>
              </a:r>
              <a:r>
                <a:rPr lang="ko-KR" altLang="en-US" sz="1400" b="1" dirty="0">
                  <a:solidFill>
                    <a:srgbClr val="FF0000"/>
                  </a:solidFill>
                </a:rPr>
                <a:t>의 인덱스가</a:t>
              </a:r>
              <a:endParaRPr lang="en-US" altLang="ko-KR" sz="1400" b="1" dirty="0">
                <a:solidFill>
                  <a:srgbClr val="FF0000"/>
                </a:solidFill>
              </a:endParaRPr>
            </a:p>
            <a:p>
              <a:r>
                <a:rPr lang="ko-KR" altLang="en-US" sz="1400" b="1" dirty="0">
                  <a:solidFill>
                    <a:srgbClr val="FF0000"/>
                  </a:solidFill>
                </a:rPr>
                <a:t>만들어졌다</a:t>
              </a:r>
              <a:r>
                <a:rPr lang="en-US" altLang="ko-KR" sz="1400" b="1" dirty="0">
                  <a:solidFill>
                    <a:srgbClr val="FF0000"/>
                  </a:solidFill>
                </a:rPr>
                <a:t>.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5727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05CFD0-6FF7-42E4-9AA5-021DD4E88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MongoDB</a:t>
            </a:r>
            <a:r>
              <a:rPr lang="ko-KR" altLang="en-US" dirty="0"/>
              <a:t> 가이드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71168B-8FFA-4AB4-8478-70D31F873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Text search (</a:t>
            </a:r>
            <a:r>
              <a:rPr lang="en-US" altLang="ko-KR" dirty="0">
                <a:hlinkClick r:id="rId2"/>
              </a:rPr>
              <a:t>https://docs.mongodb.com/manual/text-search/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- text index</a:t>
            </a:r>
            <a:r>
              <a:rPr lang="ko-KR" altLang="en-US" dirty="0"/>
              <a:t>를 생성한다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 - text index</a:t>
            </a:r>
            <a:r>
              <a:rPr lang="ko-KR" altLang="en-US" dirty="0"/>
              <a:t>를 사용하여 검색한다</a:t>
            </a:r>
            <a:r>
              <a:rPr lang="en-US" altLang="ko-KR" dirty="0"/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894F0C7-7012-4DDC-9C50-F54A29EC19C2}"/>
              </a:ext>
            </a:extLst>
          </p:cNvPr>
          <p:cNvSpPr/>
          <p:nvPr/>
        </p:nvSpPr>
        <p:spPr>
          <a:xfrm>
            <a:off x="4601379" y="1889858"/>
            <a:ext cx="72087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db.business.createIndex</a:t>
            </a:r>
            <a:r>
              <a:rPr lang="ko-KR" altLang="en-US" dirty="0"/>
              <a:t>( { </a:t>
            </a:r>
            <a:r>
              <a:rPr lang="ko-KR" altLang="en-US" dirty="0" err="1"/>
              <a:t>name</a:t>
            </a:r>
            <a:r>
              <a:rPr lang="ko-KR" altLang="en-US" dirty="0"/>
              <a:t>: "</a:t>
            </a:r>
            <a:r>
              <a:rPr lang="ko-KR" altLang="en-US" dirty="0" err="1"/>
              <a:t>text</a:t>
            </a:r>
            <a:r>
              <a:rPr lang="ko-KR" altLang="en-US" dirty="0"/>
              <a:t>", </a:t>
            </a:r>
            <a:r>
              <a:rPr lang="ko-KR" altLang="en-US" dirty="0" err="1"/>
              <a:t>categories</a:t>
            </a:r>
            <a:r>
              <a:rPr lang="ko-KR" altLang="en-US" dirty="0"/>
              <a:t>: "</a:t>
            </a:r>
            <a:r>
              <a:rPr lang="ko-KR" altLang="en-US" dirty="0" err="1"/>
              <a:t>text</a:t>
            </a:r>
            <a:r>
              <a:rPr lang="ko-KR" altLang="en-US" dirty="0"/>
              <a:t>" } );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A299414-9339-41DE-B429-C6CF72F27060}"/>
              </a:ext>
            </a:extLst>
          </p:cNvPr>
          <p:cNvSpPr/>
          <p:nvPr/>
        </p:nvSpPr>
        <p:spPr>
          <a:xfrm>
            <a:off x="6010223" y="2389812"/>
            <a:ext cx="5571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db.business.find</a:t>
            </a:r>
            <a:r>
              <a:rPr lang="en-US" altLang="ko-KR" dirty="0"/>
              <a:t>( { $text : { $search : "Norman" } } );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24A068-5246-45DE-A842-3F42B09C95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774"/>
          <a:stretch/>
        </p:blipFill>
        <p:spPr>
          <a:xfrm>
            <a:off x="1606777" y="2980160"/>
            <a:ext cx="9975164" cy="387784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41E7ED3-945B-402B-A93C-3EAB82EFB9B4}"/>
              </a:ext>
            </a:extLst>
          </p:cNvPr>
          <p:cNvCxnSpPr>
            <a:cxnSpLocks/>
          </p:cNvCxnSpPr>
          <p:nvPr/>
        </p:nvCxnSpPr>
        <p:spPr>
          <a:xfrm>
            <a:off x="4274545" y="5706737"/>
            <a:ext cx="105761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4B44AD2-97F6-40B8-88EE-68BEBD86493F}"/>
              </a:ext>
            </a:extLst>
          </p:cNvPr>
          <p:cNvCxnSpPr>
            <a:cxnSpLocks/>
          </p:cNvCxnSpPr>
          <p:nvPr/>
        </p:nvCxnSpPr>
        <p:spPr>
          <a:xfrm>
            <a:off x="4351664" y="4779484"/>
            <a:ext cx="17443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854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05CFD0-6FF7-42E4-9AA5-021DD4E88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MongoDB</a:t>
            </a:r>
            <a:r>
              <a:rPr lang="ko-KR" altLang="en-US" dirty="0"/>
              <a:t> 가이드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71168B-8FFA-4AB4-8478-70D31F873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853"/>
            <a:ext cx="11353800" cy="1157748"/>
          </a:xfrm>
        </p:spPr>
        <p:txBody>
          <a:bodyPr/>
          <a:lstStyle/>
          <a:p>
            <a:r>
              <a:rPr lang="en-US" altLang="ko-KR" dirty="0"/>
              <a:t>Query an Array (</a:t>
            </a:r>
            <a:r>
              <a:rPr lang="en-US" altLang="ko-KR" dirty="0">
                <a:hlinkClick r:id="rId2"/>
              </a:rPr>
              <a:t>https://docs.mongodb.com/manual/tutorial/query-arrays/</a:t>
            </a:r>
            <a:r>
              <a:rPr lang="en-US" altLang="ko-KR" dirty="0"/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EA6B1A4-5B17-44E4-A5BF-657CD87E4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669" y="1887899"/>
            <a:ext cx="6798611" cy="458294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F4BF5A9-4F6F-4DDF-8644-4094EB2969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166" b="23441"/>
          <a:stretch/>
        </p:blipFill>
        <p:spPr>
          <a:xfrm>
            <a:off x="7216048" y="2649585"/>
            <a:ext cx="4975952" cy="420841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221B43-2B81-49A7-AFD8-2A1FEE26F155}"/>
              </a:ext>
            </a:extLst>
          </p:cNvPr>
          <p:cNvSpPr/>
          <p:nvPr/>
        </p:nvSpPr>
        <p:spPr>
          <a:xfrm>
            <a:off x="6096000" y="2054143"/>
            <a:ext cx="50670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dirty="0" err="1"/>
              <a:t>db.business.find</a:t>
            </a:r>
            <a:r>
              <a:rPr lang="en-US" altLang="ko-KR" dirty="0"/>
              <a:t>({ categories: </a:t>
            </a:r>
            <a:r>
              <a:rPr lang="en-US" altLang="ko-KR" b="1" dirty="0">
                <a:solidFill>
                  <a:srgbClr val="FF0000"/>
                </a:solidFill>
              </a:rPr>
              <a:t>["Shopping"]</a:t>
            </a:r>
            <a:r>
              <a:rPr lang="en-US" altLang="ko-KR" dirty="0"/>
              <a:t> });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3988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05CFD0-6FF7-42E4-9AA5-021DD4E88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MongoDB</a:t>
            </a:r>
            <a:r>
              <a:rPr lang="ko-KR" altLang="en-US" dirty="0"/>
              <a:t> 가이드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71168B-8FFA-4AB4-8478-70D31F873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853"/>
            <a:ext cx="11353800" cy="1157748"/>
          </a:xfrm>
        </p:spPr>
        <p:txBody>
          <a:bodyPr/>
          <a:lstStyle/>
          <a:p>
            <a:r>
              <a:rPr lang="en-US" altLang="ko-KR" dirty="0"/>
              <a:t>Query an Array (</a:t>
            </a:r>
            <a:r>
              <a:rPr lang="en-US" altLang="ko-KR" dirty="0">
                <a:hlinkClick r:id="rId2"/>
              </a:rPr>
              <a:t>https://docs.mongodb.com/manual/tutorial/query-arrays/</a:t>
            </a:r>
            <a:r>
              <a:rPr lang="en-US" altLang="ko-KR" dirty="0"/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EA6B1A4-5B17-44E4-A5BF-657CD87E4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669" y="1887899"/>
            <a:ext cx="6798611" cy="458294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221B43-2B81-49A7-AFD8-2A1FEE26F155}"/>
              </a:ext>
            </a:extLst>
          </p:cNvPr>
          <p:cNvSpPr/>
          <p:nvPr/>
        </p:nvSpPr>
        <p:spPr>
          <a:xfrm>
            <a:off x="6096000" y="2054143"/>
            <a:ext cx="495327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dirty="0" err="1"/>
              <a:t>db.business.find</a:t>
            </a:r>
            <a:r>
              <a:rPr lang="en-US" altLang="ko-KR" dirty="0"/>
              <a:t>({ categories: </a:t>
            </a:r>
            <a:r>
              <a:rPr lang="en-US" altLang="ko-KR" b="1" dirty="0">
                <a:solidFill>
                  <a:srgbClr val="FF0000"/>
                </a:solidFill>
              </a:rPr>
              <a:t>"Shopping"</a:t>
            </a:r>
            <a:r>
              <a:rPr lang="en-US" altLang="ko-KR" dirty="0"/>
              <a:t> } );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E5077D-F2BF-43E8-96D1-2C56F79CA6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262" r="48868" b="14377"/>
          <a:stretch/>
        </p:blipFill>
        <p:spPr>
          <a:xfrm>
            <a:off x="7216048" y="2958152"/>
            <a:ext cx="4975952" cy="389984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11549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05CFD0-6FF7-42E4-9AA5-021DD4E88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MongoDB</a:t>
            </a:r>
            <a:r>
              <a:rPr lang="ko-KR" altLang="en-US" dirty="0"/>
              <a:t> 가이드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71168B-8FFA-4AB4-8478-70D31F873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853"/>
            <a:ext cx="11353800" cy="1157748"/>
          </a:xfrm>
        </p:spPr>
        <p:txBody>
          <a:bodyPr/>
          <a:lstStyle/>
          <a:p>
            <a:r>
              <a:rPr lang="en-US" altLang="ko-KR" dirty="0"/>
              <a:t>Query an Array (</a:t>
            </a:r>
            <a:r>
              <a:rPr lang="en-US" altLang="ko-KR" dirty="0">
                <a:hlinkClick r:id="rId2"/>
              </a:rPr>
              <a:t>https://docs.mongodb.com/manual/tutorial/query-arrays/</a:t>
            </a:r>
            <a:r>
              <a:rPr lang="en-US" altLang="ko-KR" dirty="0"/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EA6B1A4-5B17-44E4-A5BF-657CD87E4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669" y="1887899"/>
            <a:ext cx="6798611" cy="458294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221B43-2B81-49A7-AFD8-2A1FEE26F155}"/>
              </a:ext>
            </a:extLst>
          </p:cNvPr>
          <p:cNvSpPr/>
          <p:nvPr/>
        </p:nvSpPr>
        <p:spPr>
          <a:xfrm>
            <a:off x="4922290" y="2054143"/>
            <a:ext cx="728770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dirty="0" err="1"/>
              <a:t>db.business.find</a:t>
            </a:r>
            <a:r>
              <a:rPr lang="en-US" altLang="ko-KR" dirty="0"/>
              <a:t>({ categories: </a:t>
            </a:r>
            <a:r>
              <a:rPr lang="en-US" altLang="ko-KR" b="1" dirty="0">
                <a:solidFill>
                  <a:srgbClr val="FF0000"/>
                </a:solidFill>
              </a:rPr>
              <a:t>{ $all: ["Korean", "Restaurants"] } </a:t>
            </a:r>
            <a:r>
              <a:rPr lang="en-US" altLang="ko-KR" dirty="0"/>
              <a:t>});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CF7D40-F372-4C00-A4D7-8A4EFD3AFF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135" r="48868" b="12696"/>
          <a:stretch/>
        </p:blipFill>
        <p:spPr>
          <a:xfrm>
            <a:off x="7216048" y="2934269"/>
            <a:ext cx="4975952" cy="394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87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05CFD0-6FF7-42E4-9AA5-021DD4E88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MongoDB</a:t>
            </a:r>
            <a:r>
              <a:rPr lang="ko-KR" altLang="en-US" dirty="0"/>
              <a:t> 가이드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71168B-8FFA-4AB4-8478-70D31F873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853"/>
            <a:ext cx="11353800" cy="1157748"/>
          </a:xfrm>
        </p:spPr>
        <p:txBody>
          <a:bodyPr/>
          <a:lstStyle/>
          <a:p>
            <a:r>
              <a:rPr lang="en-US" altLang="ko-KR" dirty="0"/>
              <a:t>Query an Array (</a:t>
            </a:r>
            <a:r>
              <a:rPr lang="en-US" altLang="ko-KR" dirty="0">
                <a:hlinkClick r:id="rId2"/>
              </a:rPr>
              <a:t>https://docs.mongodb.com/manual/tutorial/query-arrays/</a:t>
            </a:r>
            <a:r>
              <a:rPr lang="en-US" altLang="ko-KR" dirty="0"/>
              <a:t>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221B43-2B81-49A7-AFD8-2A1FEE26F155}"/>
              </a:ext>
            </a:extLst>
          </p:cNvPr>
          <p:cNvSpPr/>
          <p:nvPr/>
        </p:nvSpPr>
        <p:spPr>
          <a:xfrm>
            <a:off x="1087271" y="1840191"/>
            <a:ext cx="992092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dirty="0" err="1"/>
              <a:t>db.business.find</a:t>
            </a:r>
            <a:r>
              <a:rPr lang="en-US" altLang="ko-KR" dirty="0"/>
              <a:t>({ categories: { $all: ["Korean", "Restaurants"] } }).</a:t>
            </a:r>
            <a:r>
              <a:rPr lang="en-US" altLang="ko-KR" b="1" dirty="0">
                <a:solidFill>
                  <a:srgbClr val="FF0000"/>
                </a:solidFill>
              </a:rPr>
              <a:t>sort( { stars: -1 } )</a:t>
            </a:r>
            <a:r>
              <a:rPr lang="en-US" altLang="ko-KR" dirty="0"/>
              <a:t>.</a:t>
            </a:r>
            <a:r>
              <a:rPr lang="en-US" altLang="ko-KR" b="1" dirty="0">
                <a:solidFill>
                  <a:srgbClr val="FF0000"/>
                </a:solidFill>
              </a:rPr>
              <a:t>limit(10)</a:t>
            </a:r>
            <a:r>
              <a:rPr lang="en-US" altLang="ko-KR" dirty="0"/>
              <a:t>;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30E6BE-7A5A-4E64-809B-E00349AFCD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74" t="15936" r="251" b="5476"/>
          <a:stretch/>
        </p:blipFill>
        <p:spPr>
          <a:xfrm>
            <a:off x="2061949" y="2332215"/>
            <a:ext cx="8068101" cy="452578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86543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9112D2-A8F2-44C7-BD49-CCD7F645C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0. </a:t>
            </a:r>
            <a:r>
              <a:rPr lang="ko-KR" altLang="en-US" dirty="0"/>
              <a:t>설치 가이드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70F16E-5C58-4097-BB57-632A45E6C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B. MongoDB Community Server</a:t>
            </a:r>
            <a:r>
              <a:rPr lang="ko-KR" altLang="en-US" dirty="0"/>
              <a:t>와 </a:t>
            </a:r>
            <a:r>
              <a:rPr lang="en-US" altLang="ko-KR" dirty="0"/>
              <a:t>Compass</a:t>
            </a:r>
            <a:r>
              <a:rPr lang="ko-KR" altLang="en-US" dirty="0"/>
              <a:t>를 설치한다</a:t>
            </a:r>
            <a:r>
              <a:rPr lang="en-US" altLang="ko-KR" dirty="0"/>
              <a:t>.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B299BB4-D71F-4725-ADD4-538F6EB43963}"/>
              </a:ext>
            </a:extLst>
          </p:cNvPr>
          <p:cNvGrpSpPr/>
          <p:nvPr/>
        </p:nvGrpSpPr>
        <p:grpSpPr>
          <a:xfrm>
            <a:off x="1263267" y="1908673"/>
            <a:ext cx="4545283" cy="4233735"/>
            <a:chOff x="1778399" y="2514601"/>
            <a:chExt cx="4545283" cy="423373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4C4C322-2A22-46ED-8598-3BC3D591B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26967" y="2514601"/>
              <a:ext cx="4496715" cy="3925958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C74ADD4-F8FB-4646-A00D-84EB02560132}"/>
                </a:ext>
              </a:extLst>
            </p:cNvPr>
            <p:cNvSpPr/>
            <p:nvPr/>
          </p:nvSpPr>
          <p:spPr>
            <a:xfrm>
              <a:off x="1778399" y="6440559"/>
              <a:ext cx="454528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hlinkClick r:id="rId3"/>
                </a:rPr>
                <a:t>https://www.mongodb.com/try/download/community</a:t>
              </a:r>
              <a:endParaRPr lang="ko-KR" altLang="en-US" sz="1400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BCF3D3A-8DC5-4A97-8F09-4DBC9A23A000}"/>
              </a:ext>
            </a:extLst>
          </p:cNvPr>
          <p:cNvGrpSpPr/>
          <p:nvPr/>
        </p:nvGrpSpPr>
        <p:grpSpPr>
          <a:xfrm>
            <a:off x="6254736" y="1908673"/>
            <a:ext cx="4496715" cy="4233734"/>
            <a:chOff x="7695285" y="2522376"/>
            <a:chExt cx="4496715" cy="423373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53001DB-282B-4F41-A9B7-D009B44EA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95285" y="2522376"/>
              <a:ext cx="4496715" cy="3925958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874B09F-4846-43BB-A2F0-FAEA9608DAF7}"/>
                </a:ext>
              </a:extLst>
            </p:cNvPr>
            <p:cNvSpPr/>
            <p:nvPr/>
          </p:nvSpPr>
          <p:spPr>
            <a:xfrm>
              <a:off x="7774875" y="6448333"/>
              <a:ext cx="433753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hlinkClick r:id="rId5"/>
                </a:rPr>
                <a:t>https://www.mongodb.com/try/download/compass</a:t>
              </a:r>
              <a:endParaRPr lang="ko-KR" altLang="en-US" sz="1400" dirty="0"/>
            </a:p>
          </p:txBody>
        </p:sp>
      </p:grpSp>
      <p:sp>
        <p:nvSpPr>
          <p:cNvPr id="14" name="타원 13">
            <a:extLst>
              <a:ext uri="{FF2B5EF4-FFF2-40B4-BE49-F238E27FC236}">
                <a16:creationId xmlns:a16="http://schemas.microsoft.com/office/drawing/2014/main" id="{4B0FB88E-22EE-4C8B-8185-5F83E8B6CA10}"/>
              </a:ext>
            </a:extLst>
          </p:cNvPr>
          <p:cNvSpPr/>
          <p:nvPr/>
        </p:nvSpPr>
        <p:spPr>
          <a:xfrm>
            <a:off x="8824511" y="3373219"/>
            <a:ext cx="1619480" cy="30777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638C95-5D14-4D4D-AC4F-BCB86631C0B3}"/>
              </a:ext>
            </a:extLst>
          </p:cNvPr>
          <p:cNvSpPr txBox="1"/>
          <p:nvPr/>
        </p:nvSpPr>
        <p:spPr>
          <a:xfrm>
            <a:off x="3560192" y="6171357"/>
            <a:ext cx="53455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Community version</a:t>
            </a:r>
            <a:r>
              <a:rPr lang="ko-KR" altLang="en-US" sz="1400" dirty="0"/>
              <a:t>의 </a:t>
            </a:r>
            <a:r>
              <a:rPr lang="en-US" altLang="ko-KR" sz="1400" dirty="0"/>
              <a:t>compass</a:t>
            </a:r>
            <a:r>
              <a:rPr lang="ko-KR" altLang="en-US" sz="1400" dirty="0"/>
              <a:t>에는 기능적인 제약이 있다고 함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MongoDB </a:t>
            </a:r>
            <a:r>
              <a:rPr lang="ko-KR" altLang="en-US" sz="1400" dirty="0"/>
              <a:t>설치할 때는 </a:t>
            </a:r>
            <a:r>
              <a:rPr lang="en-US" altLang="ko-KR" sz="1400" dirty="0"/>
              <a:t>compass</a:t>
            </a:r>
            <a:r>
              <a:rPr lang="ko-KR" altLang="en-US" sz="1400" dirty="0"/>
              <a:t>를 설치하지 말고</a:t>
            </a:r>
            <a:endParaRPr lang="en-US" altLang="ko-KR" sz="1400" dirty="0"/>
          </a:p>
          <a:p>
            <a:r>
              <a:rPr lang="ko-KR" altLang="en-US" sz="1400" dirty="0"/>
              <a:t>별도로 다운 받아서 설치하는 것이 좋음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1392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05CFD0-6FF7-42E4-9AA5-021DD4E88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MongoDB</a:t>
            </a:r>
            <a:r>
              <a:rPr lang="ko-KR" altLang="en-US" dirty="0"/>
              <a:t> 가이드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71168B-8FFA-4AB4-8478-70D31F873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853"/>
            <a:ext cx="11353800" cy="1157748"/>
          </a:xfrm>
        </p:spPr>
        <p:txBody>
          <a:bodyPr/>
          <a:lstStyle/>
          <a:p>
            <a:r>
              <a:rPr lang="ko-KR" altLang="en-US" dirty="0"/>
              <a:t>위치 기반 검색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https://docs.mongodb.com/manual/geospatial-queries/</a:t>
            </a:r>
            <a:r>
              <a:rPr lang="en-US" altLang="ko-KR" dirty="0"/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194800-E922-4BA6-8BF7-AAF1D51A4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965" y="1928812"/>
            <a:ext cx="643890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753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05CFD0-6FF7-42E4-9AA5-021DD4E88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MongoDB</a:t>
            </a:r>
            <a:r>
              <a:rPr lang="ko-KR" altLang="en-US" dirty="0"/>
              <a:t> 가이드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71168B-8FFA-4AB4-8478-70D31F873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853"/>
            <a:ext cx="11353800" cy="1157748"/>
          </a:xfrm>
        </p:spPr>
        <p:txBody>
          <a:bodyPr/>
          <a:lstStyle/>
          <a:p>
            <a:r>
              <a:rPr lang="en-US" altLang="ko-KR" dirty="0"/>
              <a:t>geodata</a:t>
            </a:r>
            <a:r>
              <a:rPr lang="ko-KR" altLang="en-US" dirty="0"/>
              <a:t> </a:t>
            </a:r>
            <a:r>
              <a:rPr lang="en-US" altLang="ko-KR" dirty="0"/>
              <a:t>collection </a:t>
            </a:r>
            <a:r>
              <a:rPr lang="ko-KR" altLang="en-US" dirty="0"/>
              <a:t>만들기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73A0F9-827E-4059-BE4B-BCF2AED08AD3}"/>
              </a:ext>
            </a:extLst>
          </p:cNvPr>
          <p:cNvSpPr/>
          <p:nvPr/>
        </p:nvSpPr>
        <p:spPr>
          <a:xfrm>
            <a:off x="1123720" y="1935727"/>
            <a:ext cx="10609244" cy="33516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db.business.find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().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forEach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(function(biz){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db.geodata.insert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({ </a:t>
            </a:r>
            <a:r>
              <a:rPr lang="en-US" altLang="ko-KR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"geometry": { "type": "Point", "coordinates": [ </a:t>
            </a:r>
            <a:r>
              <a:rPr lang="en-US" altLang="ko-KR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biz.longitude</a:t>
            </a:r>
            <a:r>
              <a:rPr lang="en-US" altLang="ko-KR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en-US" altLang="ko-KR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biz.latitude</a:t>
            </a:r>
            <a:r>
              <a:rPr lang="en-US" altLang="ko-KR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] }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                               "properties": { "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business_id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": 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biz.business_id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                                                    "name": biz.name,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                                                    "stars": 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biz.stars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                                                    "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review_count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": 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biz.review_count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                                                    "categories": 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biz.categories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} });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763889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05CFD0-6FF7-42E4-9AA5-021DD4E88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MongoDB</a:t>
            </a:r>
            <a:r>
              <a:rPr lang="ko-KR" altLang="en-US" dirty="0"/>
              <a:t> 가이드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71168B-8FFA-4AB4-8478-70D31F873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853"/>
            <a:ext cx="11353800" cy="1157748"/>
          </a:xfrm>
        </p:spPr>
        <p:txBody>
          <a:bodyPr/>
          <a:lstStyle/>
          <a:p>
            <a:r>
              <a:rPr lang="en-US" altLang="ko-KR" dirty="0"/>
              <a:t>geodata</a:t>
            </a:r>
            <a:r>
              <a:rPr lang="ko-KR" altLang="en-US" dirty="0"/>
              <a:t> </a:t>
            </a:r>
            <a:r>
              <a:rPr lang="en-US" altLang="ko-KR" dirty="0"/>
              <a:t>collection </a:t>
            </a:r>
            <a:r>
              <a:rPr lang="ko-KR" altLang="en-US" dirty="0"/>
              <a:t>만들기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A26C87-8A93-4F78-9D01-2484F82EE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983" y="2035969"/>
            <a:ext cx="8586788" cy="48220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CFD4379-91B1-4806-AAED-49F43C4A1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1577249"/>
            <a:ext cx="5398500" cy="4820089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989286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05CFD0-6FF7-42E4-9AA5-021DD4E88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MongoDB</a:t>
            </a:r>
            <a:r>
              <a:rPr lang="ko-KR" altLang="en-US" dirty="0"/>
              <a:t> 가이드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71168B-8FFA-4AB4-8478-70D31F873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853"/>
            <a:ext cx="11353800" cy="1157748"/>
          </a:xfrm>
        </p:spPr>
        <p:txBody>
          <a:bodyPr/>
          <a:lstStyle/>
          <a:p>
            <a:r>
              <a:rPr lang="en-US" altLang="ko-KR" dirty="0"/>
              <a:t>2dsphere</a:t>
            </a:r>
            <a:r>
              <a:rPr lang="ko-KR" altLang="en-US" dirty="0"/>
              <a:t> 인덱스 생성하기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4F0608-53F2-4197-9D26-E4C15E487D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99"/>
          <a:stretch/>
        </p:blipFill>
        <p:spPr>
          <a:xfrm>
            <a:off x="1178968" y="1869743"/>
            <a:ext cx="7912716" cy="41324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C41EA0C-6C2C-43B3-AA4E-9B5B16696B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186"/>
          <a:stretch/>
        </p:blipFill>
        <p:spPr>
          <a:xfrm>
            <a:off x="4279284" y="3533619"/>
            <a:ext cx="7912716" cy="33243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03851C0-AA7D-4C69-8FBE-CD254CD7E8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98" r="32598" b="32495"/>
          <a:stretch/>
        </p:blipFill>
        <p:spPr>
          <a:xfrm>
            <a:off x="1178968" y="1869743"/>
            <a:ext cx="5333290" cy="268860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C750E86-3650-4A62-BA2C-4CFD0B9C4FD3}"/>
              </a:ext>
            </a:extLst>
          </p:cNvPr>
          <p:cNvSpPr/>
          <p:nvPr/>
        </p:nvSpPr>
        <p:spPr>
          <a:xfrm>
            <a:off x="5991367" y="5786650"/>
            <a:ext cx="6073254" cy="5459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F370C74-A69E-481B-87EF-DE0C5FF657C6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6512258" y="3541596"/>
            <a:ext cx="2515736" cy="22450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0422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05CFD0-6FF7-42E4-9AA5-021DD4E88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MongoDB</a:t>
            </a:r>
            <a:r>
              <a:rPr lang="ko-KR" altLang="en-US" dirty="0"/>
              <a:t> 가이드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71168B-8FFA-4AB4-8478-70D31F873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853"/>
            <a:ext cx="11353800" cy="1157748"/>
          </a:xfrm>
        </p:spPr>
        <p:txBody>
          <a:bodyPr/>
          <a:lstStyle/>
          <a:p>
            <a:r>
              <a:rPr lang="ko-KR" altLang="en-US" dirty="0"/>
              <a:t>위치 기반 검색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https://docs.mongodb.com/manual/geospatial-queries/</a:t>
            </a:r>
            <a:r>
              <a:rPr lang="en-US" altLang="ko-KR" dirty="0"/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2BEEC07-F237-4E77-BDD2-B30994FD0A73}"/>
              </a:ext>
            </a:extLst>
          </p:cNvPr>
          <p:cNvSpPr/>
          <p:nvPr/>
        </p:nvSpPr>
        <p:spPr>
          <a:xfrm>
            <a:off x="1187355" y="1986257"/>
            <a:ext cx="101664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db.geodata.find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({ 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geometry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: { $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geoWithin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: { $</a:t>
            </a:r>
            <a:r>
              <a:rPr lang="ko-KR" altLang="en-US" dirty="0" err="1">
                <a:latin typeface="굴림" panose="020B0600000101010101" pitchFamily="50" charset="-127"/>
                <a:ea typeface="굴림" panose="020B0600000101010101" pitchFamily="50" charset="-127"/>
              </a:rPr>
              <a:t>box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: [[ -80.5, 35],[ -80., 35.5]]}}});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876C18-71F9-48BB-8A23-105CCBC2AA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88" t="15936" r="371" b="12481"/>
          <a:stretch/>
        </p:blipFill>
        <p:spPr>
          <a:xfrm>
            <a:off x="1981484" y="2514601"/>
            <a:ext cx="8229031" cy="42496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553056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05CFD0-6FF7-42E4-9AA5-021DD4E88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MongoDB</a:t>
            </a:r>
            <a:r>
              <a:rPr lang="ko-KR" altLang="en-US" dirty="0"/>
              <a:t> 가이드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71168B-8FFA-4AB4-8478-70D31F873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853"/>
            <a:ext cx="11353800" cy="1157748"/>
          </a:xfrm>
        </p:spPr>
        <p:txBody>
          <a:bodyPr/>
          <a:lstStyle/>
          <a:p>
            <a:r>
              <a:rPr lang="ko-KR" altLang="en-US" dirty="0"/>
              <a:t>위치 기반 검색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https://docs.mongodb.com/manual/geospatial-queries/</a:t>
            </a:r>
            <a:r>
              <a:rPr lang="en-US" altLang="ko-KR" dirty="0"/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2BEEC07-F237-4E77-BDD2-B30994FD0A73}"/>
              </a:ext>
            </a:extLst>
          </p:cNvPr>
          <p:cNvSpPr/>
          <p:nvPr/>
        </p:nvSpPr>
        <p:spPr>
          <a:xfrm>
            <a:off x="1187355" y="1986257"/>
            <a:ext cx="105360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db.geodata.find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({ geometry: { $near: { $geometry: { type: "Point", coordinates: [-80.8, 35.5] },</a:t>
            </a: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                                                        $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minDistance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: 0, $</a:t>
            </a:r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maxDistance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: 1000 }}});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1BFC55-D5E0-40BF-A184-4FE520F36D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50" t="15935" r="252" b="17770"/>
          <a:stretch/>
        </p:blipFill>
        <p:spPr>
          <a:xfrm>
            <a:off x="1974288" y="2797791"/>
            <a:ext cx="8243423" cy="39245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60991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05CFD0-6FF7-42E4-9AA5-021DD4E88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MongoDB</a:t>
            </a:r>
            <a:r>
              <a:rPr lang="ko-KR" altLang="en-US" dirty="0"/>
              <a:t> 가이드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71168B-8FFA-4AB4-8478-70D31F873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CRUD Operations (</a:t>
            </a:r>
            <a:r>
              <a:rPr lang="en-US" altLang="ko-KR" dirty="0">
                <a:hlinkClick r:id="rId2"/>
              </a:rPr>
              <a:t>https://docs.mongodb.com/manual/crud/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Query Operators (</a:t>
            </a:r>
            <a:r>
              <a:rPr lang="en-US" altLang="ko-KR" sz="2000" dirty="0">
                <a:hlinkClick r:id="rId3"/>
              </a:rPr>
              <a:t>https://docs.mongodb.com/manual/reference/operator/query/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Aggregation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sz="2000" dirty="0">
                <a:hlinkClick r:id="rId4"/>
              </a:rPr>
              <a:t>https://docs.mongodb.com/manual/aggregation/</a:t>
            </a:r>
            <a:r>
              <a:rPr lang="en-US" altLang="ko-KR" dirty="0"/>
              <a:t>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0050DA-4054-4E75-B422-C24F3363A6DD}"/>
              </a:ext>
            </a:extLst>
          </p:cNvPr>
          <p:cNvSpPr/>
          <p:nvPr/>
        </p:nvSpPr>
        <p:spPr>
          <a:xfrm>
            <a:off x="1177038" y="3166337"/>
            <a:ext cx="6191536" cy="17007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/>
              <a:t>db.orders.aggregate</a:t>
            </a:r>
            <a:r>
              <a:rPr lang="en-US" altLang="ko-KR" dirty="0"/>
              <a:t>([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{ $match: { status: "A" } },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{ $group: { _id: "$</a:t>
            </a:r>
            <a:r>
              <a:rPr lang="en-US" altLang="ko-KR" dirty="0" err="1"/>
              <a:t>cust_id</a:t>
            </a:r>
            <a:r>
              <a:rPr lang="en-US" altLang="ko-KR" dirty="0"/>
              <a:t>", total: { $sum: "$amount" } } }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])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522CA9D-6FEF-4B48-8F52-7335FC52AD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8574" y="2876249"/>
            <a:ext cx="4682402" cy="398175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744512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MongoDB + Node.js </a:t>
            </a:r>
            <a:r>
              <a:rPr lang="ko-KR" altLang="en-US" dirty="0"/>
              <a:t>가이드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MongoDB + Node.js </a:t>
            </a:r>
            <a:r>
              <a:rPr lang="ko-KR" altLang="en-US" dirty="0"/>
              <a:t>가이드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(</a:t>
            </a:r>
            <a:r>
              <a:rPr lang="en-US" altLang="ko-KR" sz="2000" dirty="0">
                <a:hlinkClick r:id="rId2"/>
              </a:rPr>
              <a:t>http://mongodb.github.io/node-mongodb-native/3.4/quick-start/quick-start/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F3A31B-D60C-493D-A515-A2B2B588F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091" y="2616476"/>
            <a:ext cx="6487169" cy="3876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3F8730-8473-4D56-9798-C8DF8D8439D2}"/>
              </a:ext>
            </a:extLst>
          </p:cNvPr>
          <p:cNvSpPr txBox="1"/>
          <p:nvPr/>
        </p:nvSpPr>
        <p:spPr>
          <a:xfrm>
            <a:off x="7698260" y="2632588"/>
            <a:ext cx="3813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D:\&gt; </a:t>
            </a:r>
            <a:r>
              <a:rPr lang="en-US" altLang="ko-KR" dirty="0" err="1"/>
              <a:t>npm</a:t>
            </a:r>
            <a:r>
              <a:rPr lang="en-US" altLang="ko-KR" dirty="0"/>
              <a:t> install </a:t>
            </a:r>
            <a:r>
              <a:rPr lang="en-US" altLang="ko-KR" dirty="0" err="1"/>
              <a:t>mongodb</a:t>
            </a:r>
            <a:r>
              <a:rPr lang="en-US" altLang="ko-KR" dirty="0"/>
              <a:t> --save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9BD8A7-371D-4757-A8B3-8F7E7C0A0191}"/>
              </a:ext>
            </a:extLst>
          </p:cNvPr>
          <p:cNvSpPr/>
          <p:nvPr/>
        </p:nvSpPr>
        <p:spPr>
          <a:xfrm>
            <a:off x="10186107" y="3929673"/>
            <a:ext cx="18530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/>
              <a:t>package-</a:t>
            </a:r>
            <a:r>
              <a:rPr lang="en-US" altLang="ko-KR" sz="1600" dirty="0" err="1"/>
              <a:t>lock.json</a:t>
            </a:r>
            <a:endParaRPr lang="en-US" altLang="ko-KR" sz="1600" dirty="0"/>
          </a:p>
          <a:p>
            <a:pPr algn="ctr"/>
            <a:r>
              <a:rPr lang="ko-KR" altLang="en-US" sz="1600" dirty="0"/>
              <a:t>파일이 생성됨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3C8E035-0A47-45FE-9702-1D6BA078E38F}"/>
              </a:ext>
            </a:extLst>
          </p:cNvPr>
          <p:cNvCxnSpPr>
            <a:endCxn id="6" idx="0"/>
          </p:cNvCxnSpPr>
          <p:nvPr/>
        </p:nvCxnSpPr>
        <p:spPr>
          <a:xfrm>
            <a:off x="11108724" y="3018032"/>
            <a:ext cx="3887" cy="9116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58645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E2D7D-FC35-4A46-B4AD-FE0988B1F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MongoDB + Node.js </a:t>
            </a:r>
            <a:r>
              <a:rPr lang="ko-KR" altLang="en-US" dirty="0"/>
              <a:t>가이드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8082EA-0BA2-4034-826F-14E382964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간단한</a:t>
            </a:r>
            <a:r>
              <a:rPr lang="en-US" altLang="ko-KR" dirty="0"/>
              <a:t> Query(tutorials/</a:t>
            </a:r>
            <a:r>
              <a:rPr lang="en-US" altLang="ko-KR" dirty="0" err="1"/>
              <a:t>mongoDB</a:t>
            </a:r>
            <a:r>
              <a:rPr lang="en-US" altLang="ko-KR" dirty="0"/>
              <a:t>/db1.js)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FFD48E-A9F0-47C9-AD35-BCE01F93CA09}"/>
              </a:ext>
            </a:extLst>
          </p:cNvPr>
          <p:cNvSpPr/>
          <p:nvPr/>
        </p:nvSpPr>
        <p:spPr>
          <a:xfrm>
            <a:off x="1236518" y="1911928"/>
            <a:ext cx="10117282" cy="43282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MongoClient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require('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mongodb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').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MongoClient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url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'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mongodb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://localhost:27017';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client = new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MongoClient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url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client.connect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(function(err)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console.log("Connected successfully to server");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const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db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client.db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('yelp');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const collection =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db.collection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('business');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collection.find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{ categories: { $all: ["Korean", "Restaurants"] } }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).sort({ stars: -1 }).limit(5).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toArray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(function(err, docs){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console.log("Found the following records");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console.log(docs);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client.close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});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8839629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E2D7D-FC35-4A46-B4AD-FE0988B1F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MongoDB + Node.js </a:t>
            </a:r>
            <a:r>
              <a:rPr lang="ko-KR" altLang="en-US" dirty="0"/>
              <a:t>가이드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8082EA-0BA2-4034-826F-14E382964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간단한</a:t>
            </a:r>
            <a:r>
              <a:rPr lang="en-US" altLang="ko-KR" dirty="0"/>
              <a:t> Query(tutorials/</a:t>
            </a:r>
            <a:r>
              <a:rPr lang="en-US" altLang="ko-KR" dirty="0" err="1"/>
              <a:t>mongoDB</a:t>
            </a:r>
            <a:r>
              <a:rPr lang="en-US" altLang="ko-KR" dirty="0"/>
              <a:t>/db2.js)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FFD48E-A9F0-47C9-AD35-BCE01F93CA09}"/>
              </a:ext>
            </a:extLst>
          </p:cNvPr>
          <p:cNvSpPr/>
          <p:nvPr/>
        </p:nvSpPr>
        <p:spPr>
          <a:xfrm>
            <a:off x="1236518" y="1911928"/>
            <a:ext cx="10117282" cy="43282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MongoClient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require('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mongodb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').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MongoClient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url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'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mongodb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://localhost:27017';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client = new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MongoClient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url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client.connect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(function(err)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console.log("Connected successfully to server");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const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db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client.db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('yelp');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const collection =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db.collection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('geodata');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collection.find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{ geometry: { $near: { $geometry: { type: "Point", coordinates: [-80.8, 35.5] },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                               $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minDistance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0, $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maxDistance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1000 }}}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).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toArray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(function(err, docs){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console.log("Found the following records");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console.log(docs);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client.close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});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985424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9112D2-A8F2-44C7-BD49-CCD7F645C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0. </a:t>
            </a:r>
            <a:r>
              <a:rPr lang="ko-KR" altLang="en-US" dirty="0"/>
              <a:t>설치 가이드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70F16E-5C58-4097-BB57-632A45E6C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C. </a:t>
            </a:r>
            <a:r>
              <a:rPr lang="en-US" altLang="ko-KR" dirty="0" err="1"/>
              <a:t>Minikube</a:t>
            </a:r>
            <a:r>
              <a:rPr lang="ko-KR" altLang="en-US" dirty="0"/>
              <a:t>를 설치한다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   </a:t>
            </a:r>
            <a:r>
              <a:rPr lang="en-US" altLang="ko-KR" dirty="0"/>
              <a:t>- </a:t>
            </a:r>
            <a:r>
              <a:rPr lang="en-US" altLang="ko-KR" dirty="0">
                <a:hlinkClick r:id="rId2"/>
              </a:rPr>
              <a:t>https://kubernetes.io/ko/docs/tasks/tools/install-minikube/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C56AB7-D844-4E56-B900-9C632A1C556A}"/>
              </a:ext>
            </a:extLst>
          </p:cNvPr>
          <p:cNvSpPr txBox="1"/>
          <p:nvPr/>
        </p:nvSpPr>
        <p:spPr>
          <a:xfrm>
            <a:off x="1441525" y="2419361"/>
            <a:ext cx="10572894" cy="2947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1) </a:t>
            </a:r>
            <a:r>
              <a:rPr lang="en-US" altLang="ko-KR" dirty="0" err="1"/>
              <a:t>Minikube</a:t>
            </a:r>
            <a:r>
              <a:rPr lang="ko-KR" altLang="en-US" dirty="0"/>
              <a:t>가 동작하기 위해서 가상화 서비스가 필요하다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Windows 10 Enterprise / Professional</a:t>
            </a:r>
            <a:r>
              <a:rPr lang="ko-KR" altLang="en-US" dirty="0"/>
              <a:t>에서는 </a:t>
            </a:r>
            <a:r>
              <a:rPr lang="en-US" altLang="ko-KR" dirty="0"/>
              <a:t>Hyper-V</a:t>
            </a:r>
            <a:r>
              <a:rPr lang="ko-KR" altLang="en-US" dirty="0"/>
              <a:t>를 사용하면 되고</a:t>
            </a:r>
            <a:r>
              <a:rPr lang="en-US" altLang="ko-KR" dirty="0"/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Windows 10 Home </a:t>
            </a:r>
            <a:r>
              <a:rPr lang="ko-KR" altLang="en-US" dirty="0"/>
              <a:t>등에서는 </a:t>
            </a:r>
            <a:r>
              <a:rPr lang="en-US" altLang="ko-KR" dirty="0"/>
              <a:t>Virtual Box</a:t>
            </a:r>
            <a:r>
              <a:rPr lang="ko-KR" altLang="en-US" dirty="0"/>
              <a:t>를 설치한다</a:t>
            </a:r>
            <a:r>
              <a:rPr lang="en-US" altLang="ko-KR" dirty="0"/>
              <a:t>(</a:t>
            </a:r>
            <a:r>
              <a:rPr lang="en-US" altLang="ko-KR" dirty="0">
                <a:hlinkClick r:id="rId3"/>
              </a:rPr>
              <a:t>https://www.virtualbox.org/wiki/Downloads</a:t>
            </a:r>
            <a:r>
              <a:rPr lang="en-US" altLang="ko-KR" dirty="0"/>
              <a:t>).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2) </a:t>
            </a:r>
            <a:r>
              <a:rPr lang="en-US" altLang="ko-KR" dirty="0" err="1"/>
              <a:t>Minikube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설치한다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(</a:t>
            </a:r>
            <a:r>
              <a:rPr lang="en-US" altLang="ko-KR" dirty="0">
                <a:hlinkClick r:id="rId4"/>
              </a:rPr>
              <a:t>https://github.com/kubernetes/minikube/releases/latest/download/minikube-installer.exe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3) </a:t>
            </a:r>
            <a:r>
              <a:rPr lang="en-US" altLang="ko-KR" dirty="0" err="1"/>
              <a:t>Kubectl</a:t>
            </a:r>
            <a:r>
              <a:rPr lang="ko-KR" altLang="en-US" dirty="0"/>
              <a:t>을 설치한다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(</a:t>
            </a:r>
            <a:r>
              <a:rPr lang="en-US" altLang="ko-KR" dirty="0">
                <a:hlinkClick r:id="rId5"/>
              </a:rPr>
              <a:t>https://kubernetes.io/ko/docs/tasks/tools/install-kubectl/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58878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E2D7D-FC35-4A46-B4AD-FE0988B1F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MongoDB + Node.js </a:t>
            </a:r>
            <a:r>
              <a:rPr lang="ko-KR" altLang="en-US" dirty="0"/>
              <a:t>가이드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8082EA-0BA2-4034-826F-14E382964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Node.js web server(tutorials/</a:t>
            </a:r>
            <a:r>
              <a:rPr lang="en-US" altLang="ko-KR" dirty="0" err="1"/>
              <a:t>mongoDB</a:t>
            </a:r>
            <a:r>
              <a:rPr lang="en-US" altLang="ko-KR" dirty="0"/>
              <a:t>/web.js)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FFD48E-A9F0-47C9-AD35-BCE01F93CA09}"/>
              </a:ext>
            </a:extLst>
          </p:cNvPr>
          <p:cNvSpPr/>
          <p:nvPr/>
        </p:nvSpPr>
        <p:spPr>
          <a:xfrm>
            <a:off x="1236518" y="1911928"/>
            <a:ext cx="10117282" cy="43282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var http = require('http')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var app =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http.createServer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(function(request, response){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response.writeHead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(200, { 'Content-Type': 'text/plain' })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response.write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('Hello World!!!')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response.end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})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app.listen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(8080)</a:t>
            </a:r>
          </a:p>
        </p:txBody>
      </p:sp>
    </p:spTree>
    <p:extLst>
      <p:ext uri="{BB962C8B-B14F-4D97-AF65-F5344CB8AC3E}">
        <p14:creationId xmlns:p14="http://schemas.microsoft.com/office/powerpoint/2010/main" val="242152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E2D7D-FC35-4A46-B4AD-FE0988B1F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MongoDB + Node.js </a:t>
            </a:r>
            <a:r>
              <a:rPr lang="ko-KR" altLang="en-US" dirty="0"/>
              <a:t>가이드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8082EA-0BA2-4034-826F-14E382964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Node.js web server(tutorials/</a:t>
            </a:r>
            <a:r>
              <a:rPr lang="en-US" altLang="ko-KR" dirty="0" err="1"/>
              <a:t>mongoDB</a:t>
            </a:r>
            <a:r>
              <a:rPr lang="en-US" altLang="ko-KR" dirty="0"/>
              <a:t>/db3.js)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FFD48E-A9F0-47C9-AD35-BCE01F93CA09}"/>
              </a:ext>
            </a:extLst>
          </p:cNvPr>
          <p:cNvSpPr/>
          <p:nvPr/>
        </p:nvSpPr>
        <p:spPr>
          <a:xfrm>
            <a:off x="1236518" y="1911928"/>
            <a:ext cx="10117282" cy="43282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MongoClient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require('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mongodb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').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MongoClient</a:t>
            </a:r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client = new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MongoClient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mongodb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://localhost:27017')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client.connect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(function(err)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console.log("Connected successfully to DB server")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const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db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client.db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('yelp')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const collection =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db.collection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('geodata')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require('http').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createServer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(function(request, response){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collection.find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{ geometry: { $near: { $geometry: { type: 'Point', coordinates: [-80.8, 35.5] },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                                 $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minDistance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0, $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maxDistance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1000 }}}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).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toArray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(function(err, docs){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response.writeHead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(200, { 'Content-Type': 'text/plain' })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response.write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JSON.stringify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(docs))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response.end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});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}).listen(8080)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5123875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E2D7D-FC35-4A46-B4AD-FE0988B1F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MongoDB + Node.js </a:t>
            </a:r>
            <a:r>
              <a:rPr lang="ko-KR" altLang="en-US" dirty="0"/>
              <a:t>가이드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8082EA-0BA2-4034-826F-14E382964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Node.js web server(tutorials/</a:t>
            </a:r>
            <a:r>
              <a:rPr lang="en-US" altLang="ko-KR" dirty="0" err="1"/>
              <a:t>mongoDB</a:t>
            </a:r>
            <a:r>
              <a:rPr lang="en-US" altLang="ko-KR" dirty="0"/>
              <a:t>/index.html)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FFD48E-A9F0-47C9-AD35-BCE01F93CA09}"/>
              </a:ext>
            </a:extLst>
          </p:cNvPr>
          <p:cNvSpPr/>
          <p:nvPr/>
        </p:nvSpPr>
        <p:spPr>
          <a:xfrm>
            <a:off x="1236518" y="1911928"/>
            <a:ext cx="10117282" cy="43282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&lt;html&gt;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&lt;head&gt;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&lt;title&gt;Google Maps Tutorial&lt;/title&gt;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&lt;/head&gt;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&lt;body&gt;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&lt;form action="/"&gt;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KEYWORD: &lt;input type="text" name="keyword" /&gt;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&lt;input type="submit" value="search" /&gt;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&lt;/form&gt;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&lt;table border=1&gt;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&lt;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thead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&gt;&lt;tr&gt;&lt;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th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&gt;name&lt;/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th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&gt;&lt;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th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&gt;categories&lt;/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th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&gt;&lt;/tr&gt;&lt;/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thead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&lt;tr&gt;&lt;td&gt;Korean Restaurant OUR&lt;/td&gt;&lt;td&gt;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Restaurants,Korean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&lt;/td&gt;&lt;/tr&gt;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&lt;tr&gt;&lt;td&gt;Korean Air&lt;/td&gt;&lt;td&gt;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Transportation,Hotels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&amp;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Travel,Airlines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&lt;/td&gt;&lt;/tr&gt;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&lt;tr&gt;&lt;td&gt;Korean Bakery&lt;/td&gt;&lt;td&gt;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Food,Desserts,Bakeries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&lt;/td&gt;&lt;/tr&gt;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&lt;tr&gt;&lt;td&gt;Korean Cowboy&lt;/td&gt;&lt;td&gt;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Korean,Pubs,Ethnic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Food,Bars,Food,Specialty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Food,Nightlife,Restaurants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&lt;/td&gt;&lt;/tr&gt;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&lt;tr&gt;&lt;td&gt;Jun's Korean&lt;/td&gt;&lt;td&gt;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Restaurants,Korean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&lt;/td&gt;&lt;/tr&gt;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&lt;/table&gt;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&lt;/body&gt;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&lt;/html&gt;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6036F2-7A36-4541-AC4D-287D3378F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518" y="1896636"/>
            <a:ext cx="5194482" cy="217940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529526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E2D7D-FC35-4A46-B4AD-FE0988B1F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MongoDB + Node.js </a:t>
            </a:r>
            <a:r>
              <a:rPr lang="ko-KR" altLang="en-US" dirty="0"/>
              <a:t>가이드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8082EA-0BA2-4034-826F-14E382964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Node.js web server(tutorials/</a:t>
            </a:r>
            <a:r>
              <a:rPr lang="en-US" altLang="ko-KR" dirty="0" err="1"/>
              <a:t>mongoDB</a:t>
            </a:r>
            <a:r>
              <a:rPr lang="en-US" altLang="ko-KR" dirty="0"/>
              <a:t>/db4.js)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FFD48E-A9F0-47C9-AD35-BCE01F93CA09}"/>
              </a:ext>
            </a:extLst>
          </p:cNvPr>
          <p:cNvSpPr/>
          <p:nvPr/>
        </p:nvSpPr>
        <p:spPr>
          <a:xfrm>
            <a:off x="1236518" y="1911928"/>
            <a:ext cx="10117282" cy="43282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MongoClient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require('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mongodb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').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MongoClient</a:t>
            </a:r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client = new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MongoClient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mongodb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://localhost:27017’)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client.connect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(function(err)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const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db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client.db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('yelp')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const collection =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db.collection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('geodata')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require('http').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createServer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(function(request, response){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var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url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request.url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if(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url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== '/favicon.ico'){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return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response.writeHead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(404);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}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response.writeHead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(200, { 'Content-Type': 'text/html' })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response.write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                                    \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&lt;html&gt;                                              \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&lt;head&gt;&lt;title&gt;Google Maps Tutorial&lt;/title&gt;&lt;/head&gt;  \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&lt;body&gt;                                            \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&lt;form action="/"&gt;                               \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KEYWORD: &lt;input type="text" name="keyword"&gt;   \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&lt;input type="submit" value="search" /&gt;        \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&lt;/form&gt;                                         \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')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56960C9-4D5E-4381-A025-2701BB81E1BB}"/>
              </a:ext>
            </a:extLst>
          </p:cNvPr>
          <p:cNvSpPr/>
          <p:nvPr/>
        </p:nvSpPr>
        <p:spPr>
          <a:xfrm>
            <a:off x="2221547" y="6338985"/>
            <a:ext cx="88377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db.geodata.createIndex</a:t>
            </a:r>
            <a:r>
              <a:rPr lang="en-US" altLang="ko-KR" sz="1400" dirty="0"/>
              <a:t>( { "properties.name": "text", "</a:t>
            </a:r>
            <a:r>
              <a:rPr lang="en-US" altLang="ko-KR" sz="1400" dirty="0" err="1"/>
              <a:t>properties.category</a:t>
            </a:r>
            <a:r>
              <a:rPr lang="en-US" altLang="ko-KR" sz="1400" dirty="0"/>
              <a:t>": "text" } )   // text index</a:t>
            </a:r>
            <a:r>
              <a:rPr lang="ko-KR" altLang="en-US" sz="1400" dirty="0"/>
              <a:t>를 생성함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019231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E2D7D-FC35-4A46-B4AD-FE0988B1F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MongoDB + Node.js </a:t>
            </a:r>
            <a:r>
              <a:rPr lang="ko-KR" altLang="en-US" dirty="0"/>
              <a:t>가이드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8082EA-0BA2-4034-826F-14E382964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Node.js web server(tutorials/</a:t>
            </a:r>
            <a:r>
              <a:rPr lang="en-US" altLang="ko-KR" dirty="0" err="1"/>
              <a:t>mongoDB</a:t>
            </a:r>
            <a:r>
              <a:rPr lang="en-US" altLang="ko-KR" dirty="0"/>
              <a:t>/db4.js)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FFD48E-A9F0-47C9-AD35-BCE01F93CA09}"/>
              </a:ext>
            </a:extLst>
          </p:cNvPr>
          <p:cNvSpPr/>
          <p:nvPr/>
        </p:nvSpPr>
        <p:spPr>
          <a:xfrm>
            <a:off x="1236518" y="1911928"/>
            <a:ext cx="10117282" cy="43282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// /?keyword=KEYWORD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var n =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url.indexOf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('?');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var keyword = (n &lt; 0) ? '' :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url.substr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(n + 9)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console.log(keyword)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if (keyword != ''){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collection.find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({ $text:  { $search:  keyword }}).limit(5).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toArray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(function(err, docs){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response.write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('&lt;table border=1&gt;')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response.write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('&lt;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thead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&gt;&lt;tr&gt;&lt;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th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&gt;name&lt;/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th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&gt;&lt;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th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&gt;categories&lt;/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th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&gt;&lt;/tr&gt;&lt;/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thead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&gt;')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for(var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0;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&lt;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docs.length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;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++){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response.write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('&lt;tr&gt;&lt;td&gt;' + docs[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].properties.name + '&lt;/td&gt;')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response.write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('&lt;td&gt;' + docs[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].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properties.categories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+ '&lt;/td&gt;&lt;/tr&gt;')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response.write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('&lt;/table&gt;&lt;/body&gt;&lt;/html&gt;')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response.end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})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else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response.write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('&lt;/body&gt;&lt;/html&gt;')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response.end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}).listen(8080)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})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56960C9-4D5E-4381-A025-2701BB81E1BB}"/>
              </a:ext>
            </a:extLst>
          </p:cNvPr>
          <p:cNvSpPr/>
          <p:nvPr/>
        </p:nvSpPr>
        <p:spPr>
          <a:xfrm>
            <a:off x="2221547" y="6338985"/>
            <a:ext cx="88377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db.geodata.createIndex</a:t>
            </a:r>
            <a:r>
              <a:rPr lang="en-US" altLang="ko-KR" sz="1400" dirty="0"/>
              <a:t>( { "properties.name": "text", "</a:t>
            </a:r>
            <a:r>
              <a:rPr lang="en-US" altLang="ko-KR" sz="1400" dirty="0" err="1"/>
              <a:t>properties.category</a:t>
            </a:r>
            <a:r>
              <a:rPr lang="en-US" altLang="ko-KR" sz="1400" dirty="0"/>
              <a:t>": "text" } )   // text index</a:t>
            </a:r>
            <a:r>
              <a:rPr lang="ko-KR" altLang="en-US" sz="1400" dirty="0"/>
              <a:t>를 생성함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432766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Express.js + Mongoose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Express.js : </a:t>
            </a:r>
            <a:r>
              <a:rPr lang="ko-KR" altLang="en-US" dirty="0"/>
              <a:t>빠르고 개방적인 간결한 웹 프레임워크 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https://expressjs.com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$ </a:t>
            </a:r>
            <a:r>
              <a:rPr lang="en-US" altLang="ko-KR" dirty="0" err="1"/>
              <a:t>npm</a:t>
            </a:r>
            <a:r>
              <a:rPr lang="en-US" altLang="ko-KR" dirty="0"/>
              <a:t> install express --save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43CC3F-B7F3-4313-B73E-D9E8DFF2AD69}"/>
              </a:ext>
            </a:extLst>
          </p:cNvPr>
          <p:cNvSpPr/>
          <p:nvPr/>
        </p:nvSpPr>
        <p:spPr>
          <a:xfrm>
            <a:off x="1236518" y="2514600"/>
            <a:ext cx="10117282" cy="3725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express = require('express')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app = express()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port = 3000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app.get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('/', (req, res) =&gt;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res.send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('Hello World!'))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app.listen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(port, () =&gt; console.log(`Example app listening at http://localhost:${port}`))</a:t>
            </a:r>
          </a:p>
        </p:txBody>
      </p:sp>
    </p:spTree>
    <p:extLst>
      <p:ext uri="{BB962C8B-B14F-4D97-AF65-F5344CB8AC3E}">
        <p14:creationId xmlns:p14="http://schemas.microsoft.com/office/powerpoint/2010/main" val="15038251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Express.js + Mongoose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Express.js : </a:t>
            </a:r>
            <a:r>
              <a:rPr lang="ko-KR" altLang="en-US" dirty="0"/>
              <a:t>빠르고 개방적인 간결한 웹 프레임워크 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https://expressjs.com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</a:t>
            </a:r>
            <a:r>
              <a:rPr lang="ko-KR" altLang="en-US" dirty="0"/>
              <a:t>라우팅 </a:t>
            </a:r>
            <a:r>
              <a:rPr lang="en-US" altLang="ko-KR" dirty="0"/>
              <a:t>(</a:t>
            </a:r>
            <a:r>
              <a:rPr lang="en-US" altLang="ko-KR" dirty="0">
                <a:hlinkClick r:id="rId3"/>
              </a:rPr>
              <a:t>https://expressjs.com/ko/guide/routing.html</a:t>
            </a:r>
            <a:r>
              <a:rPr lang="en-US" altLang="ko-KR" dirty="0"/>
              <a:t>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43CC3F-B7F3-4313-B73E-D9E8DFF2AD69}"/>
              </a:ext>
            </a:extLst>
          </p:cNvPr>
          <p:cNvSpPr/>
          <p:nvPr/>
        </p:nvSpPr>
        <p:spPr>
          <a:xfrm>
            <a:off x="1236518" y="2514600"/>
            <a:ext cx="10117282" cy="3725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express = require('express')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app = express()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port = 3000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app.get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('/', (req, res) =&gt;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res.send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('Main Page!’))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app.get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('/search', (req, res) =&gt;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res.send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('Search page!!!'))</a:t>
            </a: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app.post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('/search', (req, res) =&gt;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res.send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('Search result page!!!'))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app.listen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(port, () =&gt; console.log(`Example app listening at http://localhost:${port}`))</a:t>
            </a:r>
          </a:p>
        </p:txBody>
      </p:sp>
    </p:spTree>
    <p:extLst>
      <p:ext uri="{BB962C8B-B14F-4D97-AF65-F5344CB8AC3E}">
        <p14:creationId xmlns:p14="http://schemas.microsoft.com/office/powerpoint/2010/main" val="23605716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Express.js + Mongoose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Express.js : </a:t>
            </a:r>
            <a:r>
              <a:rPr lang="ko-KR" altLang="en-US" dirty="0"/>
              <a:t>빠르고 개방적인 간결한 웹 프레임워크 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https://expressjs.com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</a:t>
            </a:r>
            <a:r>
              <a:rPr lang="ko-KR" altLang="en-US" dirty="0"/>
              <a:t>라우팅 </a:t>
            </a:r>
            <a:r>
              <a:rPr lang="en-US" altLang="ko-KR" dirty="0"/>
              <a:t>(</a:t>
            </a:r>
            <a:r>
              <a:rPr lang="en-US" altLang="ko-KR" dirty="0">
                <a:hlinkClick r:id="rId3"/>
              </a:rPr>
              <a:t>https://expressjs.com/ko/guide/routing.html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Express.js server(tutorials/express/db5.js)</a:t>
            </a:r>
            <a:endParaRPr lang="ko-KR" altLang="en-US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43CC3F-B7F3-4313-B73E-D9E8DFF2AD69}"/>
              </a:ext>
            </a:extLst>
          </p:cNvPr>
          <p:cNvSpPr/>
          <p:nvPr/>
        </p:nvSpPr>
        <p:spPr>
          <a:xfrm>
            <a:off x="1113559" y="2971802"/>
            <a:ext cx="10117282" cy="34042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const express = require('express')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const app = express()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const port = 3000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app.get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('/search', function(request, response){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const keyword =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request.query.keyword</a:t>
            </a:r>
            <a:endParaRPr lang="en-US" altLang="ko-KR" sz="1200" b="1" dirty="0">
              <a:solidFill>
                <a:srgbClr val="FF000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console.log(keyword)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if (keyword == undefined){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response.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sendFile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(__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dirname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+ '/search.html')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else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collection.find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({ $text:  { $search:  keyword }})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      .limit(5).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toArray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(function(err, docs){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response.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json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(docs)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})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})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BEF0A1-D61E-464A-804F-2B8F5CA41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9276" y="2770138"/>
            <a:ext cx="4936524" cy="12575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67C3A21-740D-4287-9C8E-663EFCA64E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9276" y="4710932"/>
            <a:ext cx="4936524" cy="1866818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D2708CDC-09AA-4A4D-A7C0-9781E278BD50}"/>
              </a:ext>
            </a:extLst>
          </p:cNvPr>
          <p:cNvSpPr/>
          <p:nvPr/>
        </p:nvSpPr>
        <p:spPr>
          <a:xfrm>
            <a:off x="9517792" y="4102079"/>
            <a:ext cx="259492" cy="42013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2766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Express.js + Mongoose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853"/>
            <a:ext cx="10515600" cy="1157748"/>
          </a:xfrm>
        </p:spPr>
        <p:txBody>
          <a:bodyPr/>
          <a:lstStyle/>
          <a:p>
            <a:r>
              <a:rPr lang="en-US" altLang="ko-KR" dirty="0"/>
              <a:t>Express.js : </a:t>
            </a:r>
            <a:r>
              <a:rPr lang="ko-KR" altLang="en-US" dirty="0"/>
              <a:t>빠르고 개방적인 간결한 웹 프레임워크 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https://expressjs.com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</a:t>
            </a:r>
            <a:r>
              <a:rPr lang="ko-KR" altLang="en-US" dirty="0"/>
              <a:t>라우팅 </a:t>
            </a:r>
            <a:r>
              <a:rPr lang="en-US" altLang="ko-KR" dirty="0"/>
              <a:t>(</a:t>
            </a:r>
            <a:r>
              <a:rPr lang="en-US" altLang="ko-KR" dirty="0">
                <a:hlinkClick r:id="rId3"/>
              </a:rPr>
              <a:t>https://expressjs.com/ko/guide/routing.html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</a:t>
            </a:r>
            <a:r>
              <a:rPr lang="ko-KR" altLang="en-US" dirty="0"/>
              <a:t>라우터 모듈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43CC3F-B7F3-4313-B73E-D9E8DFF2AD69}"/>
              </a:ext>
            </a:extLst>
          </p:cNvPr>
          <p:cNvSpPr/>
          <p:nvPr/>
        </p:nvSpPr>
        <p:spPr>
          <a:xfrm>
            <a:off x="1236518" y="2928551"/>
            <a:ext cx="4991287" cy="3311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express = require('express')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app = express()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port = 3000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app.get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('/', (req, res) =&gt;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res.send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('Birds home page!’))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var birds = require('./birds')</a:t>
            </a:r>
          </a:p>
          <a:p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app.use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('/birds', birds)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app.listen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(port)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2BA06A-B103-4CD3-A1DF-C519D459B04B}"/>
              </a:ext>
            </a:extLst>
          </p:cNvPr>
          <p:cNvSpPr/>
          <p:nvPr/>
        </p:nvSpPr>
        <p:spPr>
          <a:xfrm>
            <a:off x="6879438" y="3330145"/>
            <a:ext cx="4991287" cy="29100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var express = require('express');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var router =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express.Router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// define the home page route</a:t>
            </a: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router.get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('/', function(req, res)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res.send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('Birds home page');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});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// define the about route</a:t>
            </a: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router.get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('/about', function(req, res)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res.send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('About birds');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});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module.exports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router;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30D1B2-4F5F-4D04-BBF2-E916E47DCEE8}"/>
              </a:ext>
            </a:extLst>
          </p:cNvPr>
          <p:cNvSpPr txBox="1"/>
          <p:nvPr/>
        </p:nvSpPr>
        <p:spPr>
          <a:xfrm>
            <a:off x="6879438" y="3029034"/>
            <a:ext cx="858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./birds.js</a:t>
            </a:r>
            <a:endParaRPr lang="ko-KR" altLang="en-US" sz="140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0C90EAD-0BC9-475E-AB11-8A04EA51DB1B}"/>
              </a:ext>
            </a:extLst>
          </p:cNvPr>
          <p:cNvCxnSpPr>
            <a:cxnSpLocks/>
          </p:cNvCxnSpPr>
          <p:nvPr/>
        </p:nvCxnSpPr>
        <p:spPr>
          <a:xfrm>
            <a:off x="3635022" y="4346222"/>
            <a:ext cx="324441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5746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Express.js + Mongoose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853"/>
            <a:ext cx="11229622" cy="1157748"/>
          </a:xfrm>
        </p:spPr>
        <p:txBody>
          <a:bodyPr/>
          <a:lstStyle/>
          <a:p>
            <a:r>
              <a:rPr lang="en-US" altLang="ko-KR" dirty="0"/>
              <a:t>mongoose : elegant MongoDB object modeling (</a:t>
            </a:r>
            <a:r>
              <a:rPr lang="en-US" altLang="ko-KR" dirty="0">
                <a:hlinkClick r:id="rId2"/>
              </a:rPr>
              <a:t>https://mongoosejs.com/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(tutorials/express/mongoose1.js)</a:t>
            </a:r>
            <a:endParaRPr lang="ko-KR" altLang="en-US" dirty="0"/>
          </a:p>
          <a:p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2002C38-00F1-4606-B62B-B7513A83062B}"/>
              </a:ext>
            </a:extLst>
          </p:cNvPr>
          <p:cNvSpPr/>
          <p:nvPr/>
        </p:nvSpPr>
        <p:spPr>
          <a:xfrm>
            <a:off x="1270666" y="2386941"/>
            <a:ext cx="7441870" cy="41059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mongoose = require('mongoose');</a:t>
            </a: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mongoose.connect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mongodb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://localhost/test', {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useNewUrlParser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true,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useUnifiedTopology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true});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// 1) defining schema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userSchema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new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mongoose.Schema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name: String, age: Number,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});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// 2) creating model (collection)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User =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mongoose.model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('users',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userSchema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// 3) instantiating document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kim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new User({ name: 'Kim', age: 45 });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console.log(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kim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); // 'Silence’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// 4) updating document</a:t>
            </a: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kim.save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9409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9112D2-A8F2-44C7-BD49-CCD7F645C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0. </a:t>
            </a:r>
            <a:r>
              <a:rPr lang="ko-KR" altLang="en-US" dirty="0"/>
              <a:t>설치 가이드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70F16E-5C58-4097-BB57-632A45E6C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D. Docker Toolbox</a:t>
            </a:r>
            <a:r>
              <a:rPr lang="ko-KR" altLang="en-US" dirty="0"/>
              <a:t>를 설치한다</a:t>
            </a:r>
            <a:r>
              <a:rPr lang="en-US" altLang="ko-KR" dirty="0"/>
              <a:t>.</a:t>
            </a:r>
          </a:p>
          <a:p>
            <a:pPr indent="0">
              <a:buNone/>
            </a:pPr>
            <a:r>
              <a:rPr lang="ko-KR" altLang="en-US" dirty="0"/>
              <a:t>   </a:t>
            </a:r>
            <a:r>
              <a:rPr lang="en-US" altLang="ko-KR" dirty="0"/>
              <a:t>- </a:t>
            </a:r>
            <a:r>
              <a:rPr lang="en-US" altLang="ko-KR" dirty="0">
                <a:hlinkClick r:id="rId2"/>
              </a:rPr>
              <a:t>https://download.docker.com/win/stable/DockerToolbox.exe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 - Docker</a:t>
            </a:r>
            <a:r>
              <a:rPr lang="ko-KR" altLang="en-US" dirty="0"/>
              <a:t> </a:t>
            </a:r>
            <a:r>
              <a:rPr lang="en-US" altLang="ko-KR" dirty="0"/>
              <a:t>Engine</a:t>
            </a:r>
            <a:r>
              <a:rPr lang="ko-KR" altLang="en-US" dirty="0"/>
              <a:t>과 </a:t>
            </a:r>
            <a:r>
              <a:rPr lang="en-US" altLang="ko-KR" dirty="0"/>
              <a:t>Client</a:t>
            </a:r>
            <a:r>
              <a:rPr lang="ko-KR" altLang="en-US" dirty="0"/>
              <a:t>만 설치함</a:t>
            </a:r>
            <a:r>
              <a:rPr lang="en-US" altLang="ko-KR" dirty="0"/>
              <a:t>. Boot2Docker</a:t>
            </a:r>
            <a:r>
              <a:rPr lang="ko-KR" altLang="en-US" dirty="0"/>
              <a:t> </a:t>
            </a:r>
            <a:r>
              <a:rPr lang="en-US" altLang="ko-KR" dirty="0"/>
              <a:t>VM</a:t>
            </a:r>
            <a:r>
              <a:rPr lang="ko-KR" altLang="en-US" dirty="0"/>
              <a:t>도 하지 않음</a:t>
            </a:r>
            <a:r>
              <a:rPr lang="en-US" altLang="ko-KR" dirty="0"/>
              <a:t>.</a:t>
            </a:r>
          </a:p>
          <a:p>
            <a:pPr indent="0">
              <a:buNone/>
            </a:pPr>
            <a:r>
              <a:rPr lang="en-US" altLang="ko-KR" dirty="0"/>
              <a:t>     Docker </a:t>
            </a:r>
            <a:r>
              <a:rPr lang="en-US" altLang="ko-KR" dirty="0" err="1"/>
              <a:t>Quickstart</a:t>
            </a:r>
            <a:r>
              <a:rPr lang="en-US" altLang="ko-KR" dirty="0"/>
              <a:t> Terminal </a:t>
            </a:r>
            <a:r>
              <a:rPr lang="ko-KR" altLang="en-US" dirty="0"/>
              <a:t>도 사용하지 않음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E0A381-3961-42C6-A3A3-48E6EF09A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708" y="3493522"/>
            <a:ext cx="3864287" cy="2996952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4E3A0C1-10F7-4A6F-83F2-4C150A04BBFD}"/>
              </a:ext>
            </a:extLst>
          </p:cNvPr>
          <p:cNvGrpSpPr/>
          <p:nvPr/>
        </p:nvGrpSpPr>
        <p:grpSpPr>
          <a:xfrm>
            <a:off x="6312025" y="3493522"/>
            <a:ext cx="3864287" cy="2996952"/>
            <a:chOff x="4788024" y="3364428"/>
            <a:chExt cx="3864287" cy="299695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A517373-7A4C-4977-8882-21A5DA890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8024" y="3364428"/>
              <a:ext cx="3864287" cy="2996952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C83F16B-3CEE-4849-8EBA-42A53984432D}"/>
                </a:ext>
              </a:extLst>
            </p:cNvPr>
            <p:cNvSpPr/>
            <p:nvPr/>
          </p:nvSpPr>
          <p:spPr>
            <a:xfrm>
              <a:off x="5099502" y="4756329"/>
              <a:ext cx="1235636" cy="144016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F8BE1D1-6241-45BA-B5D6-D15C8CA91C9C}"/>
                </a:ext>
              </a:extLst>
            </p:cNvPr>
            <p:cNvSpPr/>
            <p:nvPr/>
          </p:nvSpPr>
          <p:spPr>
            <a:xfrm>
              <a:off x="5099502" y="4413666"/>
              <a:ext cx="1235636" cy="144016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60302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Express.js + Mongoose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853"/>
            <a:ext cx="11229622" cy="1157748"/>
          </a:xfrm>
        </p:spPr>
        <p:txBody>
          <a:bodyPr/>
          <a:lstStyle/>
          <a:p>
            <a:r>
              <a:rPr lang="en-US" altLang="ko-KR" dirty="0"/>
              <a:t>mongoose : elegant MongoDB object modeling (</a:t>
            </a:r>
            <a:r>
              <a:rPr lang="en-US" altLang="ko-KR" dirty="0">
                <a:hlinkClick r:id="rId2"/>
              </a:rPr>
              <a:t>https://mongoosejs.com/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(tutorials/express/mongoose2.js)</a:t>
            </a:r>
            <a:endParaRPr lang="ko-KR" altLang="en-US" dirty="0"/>
          </a:p>
          <a:p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B8E71E-40C4-4C8C-BF26-9037057594EF}"/>
              </a:ext>
            </a:extLst>
          </p:cNvPr>
          <p:cNvSpPr/>
          <p:nvPr/>
        </p:nvSpPr>
        <p:spPr>
          <a:xfrm>
            <a:off x="1270666" y="2386941"/>
            <a:ext cx="7441870" cy="41059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mongoose = require('mongoose');</a:t>
            </a: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mongoose.connect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mongodb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://localhost/test', {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useNewUrlParser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true,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useUnifiedTopology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true});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// 1) defining schema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userSchema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new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mongoose.Schema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name: String, age: Number,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});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// 2) creating model (collection)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User =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mongoose.model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('users',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userSchema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// 3) finding document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query =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User.find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().where('age').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(40).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(60);</a:t>
            </a: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query.exec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(function(error, result){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console.log(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result.length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);       // result is array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result.forEach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(function(user){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console.log(user.name + '(' +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user.age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+ ')');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});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6161219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Express.js + Mongoose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853"/>
            <a:ext cx="11229622" cy="1157748"/>
          </a:xfrm>
        </p:spPr>
        <p:txBody>
          <a:bodyPr/>
          <a:lstStyle/>
          <a:p>
            <a:r>
              <a:rPr lang="en-US" altLang="ko-KR" dirty="0"/>
              <a:t>mongoose : elegant MongoDB object modeling (</a:t>
            </a:r>
            <a:r>
              <a:rPr lang="en-US" altLang="ko-KR" dirty="0">
                <a:hlinkClick r:id="rId2"/>
              </a:rPr>
              <a:t>https://mongoosejs.com/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(tutorials/express/mongoose3.js)</a:t>
            </a:r>
            <a:endParaRPr lang="ko-KR" altLang="en-US" dirty="0"/>
          </a:p>
          <a:p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43CC3F-B7F3-4313-B73E-D9E8DFF2AD69}"/>
              </a:ext>
            </a:extLst>
          </p:cNvPr>
          <p:cNvSpPr/>
          <p:nvPr/>
        </p:nvSpPr>
        <p:spPr>
          <a:xfrm>
            <a:off x="1270666" y="2386940"/>
            <a:ext cx="7441870" cy="44710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mongoose = require('mongoose');</a:t>
            </a: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mongoose.connect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mongodb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://localhost/test', {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useNewUrlParser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true,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useUnifiedTopology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true});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// 1) defining schema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userSchema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new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mongoose.Schema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name: String, age: Number,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});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// 1-A) adding static</a:t>
            </a: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userSchema.statics.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findByName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function(name){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return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this.find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({name: name});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};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// 1-B) adding instance method</a:t>
            </a: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userSchema.methods.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print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function(){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console.log(this.name + '(' +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this.age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+ ')');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};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// 1-C) adding query helper</a:t>
            </a: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userSchema.query.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byName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function(name){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return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this.where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({name: name});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};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// NOTE: they must be added to the schema before compiling it with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mongoose.model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95027BD-069D-44AC-A064-2194136CD753}"/>
              </a:ext>
            </a:extLst>
          </p:cNvPr>
          <p:cNvSpPr/>
          <p:nvPr/>
        </p:nvSpPr>
        <p:spPr>
          <a:xfrm>
            <a:off x="7473538" y="3193472"/>
            <a:ext cx="4718462" cy="30885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// 2) creating model (collection)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User =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mongoose.model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('users',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userSchema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// 3) finding document</a:t>
            </a: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User.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findByName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('Kim').exec(function(error, result){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result.forEach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(function(user){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user.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print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})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})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User.find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().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byName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('Kim').exec(function(error, result){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result.forEach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(function(user){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user.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print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})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26744580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Express.js + Mongoose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853"/>
            <a:ext cx="11229622" cy="1157748"/>
          </a:xfrm>
        </p:spPr>
        <p:txBody>
          <a:bodyPr/>
          <a:lstStyle/>
          <a:p>
            <a:r>
              <a:rPr lang="en-US" altLang="ko-KR" dirty="0"/>
              <a:t>mongoose : elegant MongoDB object modeling (</a:t>
            </a:r>
            <a:r>
              <a:rPr lang="en-US" altLang="ko-KR" dirty="0">
                <a:hlinkClick r:id="rId2"/>
              </a:rPr>
              <a:t>https://mongoosejs.com/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(tutorials/express/mongoose4.js, models/user.js)</a:t>
            </a:r>
            <a:endParaRPr lang="ko-KR" altLang="en-US" dirty="0"/>
          </a:p>
          <a:p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43CC3F-B7F3-4313-B73E-D9E8DFF2AD69}"/>
              </a:ext>
            </a:extLst>
          </p:cNvPr>
          <p:cNvSpPr/>
          <p:nvPr/>
        </p:nvSpPr>
        <p:spPr>
          <a:xfrm>
            <a:off x="6457219" y="2856016"/>
            <a:ext cx="5382479" cy="40019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mongoose = require('mongoose');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userSchema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new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mongoose.Schema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name: String,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age: Number,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});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userSchema.statics.findByName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function(name){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return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this.find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({name: name});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};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userSchema.methods.print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function(){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console.log(this.name + '(' +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this.age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+ ')');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};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userSchema.query.byName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function(name){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return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this.where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({name: name});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};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module.exports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mongoose.model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('users',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userSchema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95027BD-069D-44AC-A064-2194136CD753}"/>
              </a:ext>
            </a:extLst>
          </p:cNvPr>
          <p:cNvSpPr/>
          <p:nvPr/>
        </p:nvSpPr>
        <p:spPr>
          <a:xfrm>
            <a:off x="1306292" y="2856016"/>
            <a:ext cx="4718462" cy="30885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mongoose = require('mongoose');</a:t>
            </a: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mongoose.connect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mongodb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://localhost/test’,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{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useNewUrlParser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true,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useUnifiedTopology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true});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User = require('./models/user');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User.findByName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('Kim').exec(function(error, result){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result.forEach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(function(user){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user.print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})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})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2B804A-DCDF-40AB-88F8-36CAB3B5A434}"/>
              </a:ext>
            </a:extLst>
          </p:cNvPr>
          <p:cNvSpPr txBox="1"/>
          <p:nvPr/>
        </p:nvSpPr>
        <p:spPr>
          <a:xfrm>
            <a:off x="1306292" y="2486684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mongoose4.js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984D08-845E-4BF7-8C84-69BE851F335F}"/>
              </a:ext>
            </a:extLst>
          </p:cNvPr>
          <p:cNvSpPr txBox="1"/>
          <p:nvPr/>
        </p:nvSpPr>
        <p:spPr>
          <a:xfrm>
            <a:off x="6456673" y="2484475"/>
            <a:ext cx="1659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models/user.js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60614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Express.js + Mongoose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853"/>
            <a:ext cx="11229622" cy="1157748"/>
          </a:xfrm>
        </p:spPr>
        <p:txBody>
          <a:bodyPr/>
          <a:lstStyle/>
          <a:p>
            <a:r>
              <a:rPr lang="en-US" altLang="ko-KR" dirty="0"/>
              <a:t>mongoose : elegant MongoDB object modeling (</a:t>
            </a:r>
            <a:r>
              <a:rPr lang="en-US" altLang="ko-KR" dirty="0">
                <a:hlinkClick r:id="rId2"/>
              </a:rPr>
              <a:t>https://mongoosejs.com/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(tutorials/express/mongoose5.js, models/user.js, </a:t>
            </a:r>
            <a:r>
              <a:rPr lang="en-US" altLang="ko-KR" dirty="0" err="1"/>
              <a:t>api</a:t>
            </a:r>
            <a:r>
              <a:rPr lang="en-US" altLang="ko-KR" dirty="0"/>
              <a:t>/user.js)</a:t>
            </a:r>
            <a:endParaRPr lang="ko-KR" altLang="en-US" dirty="0"/>
          </a:p>
          <a:p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DA74874-77C7-4EFE-AED2-4B429ECA9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286" y="2742330"/>
            <a:ext cx="7419975" cy="17907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974714D-25A4-401D-8CFD-1FF6B275C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0286" y="5057156"/>
            <a:ext cx="7419975" cy="1790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3FC97B-1B4B-450D-B5C1-11AFD78B0B5B}"/>
              </a:ext>
            </a:extLst>
          </p:cNvPr>
          <p:cNvSpPr txBox="1"/>
          <p:nvPr/>
        </p:nvSpPr>
        <p:spPr>
          <a:xfrm>
            <a:off x="1750286" y="2372998"/>
            <a:ext cx="1653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GET: /</a:t>
            </a:r>
            <a:r>
              <a:rPr lang="en-US" altLang="ko-KR" dirty="0" err="1"/>
              <a:t>api</a:t>
            </a:r>
            <a:r>
              <a:rPr lang="en-US" altLang="ko-KR" dirty="0"/>
              <a:t>/user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AADB64-F520-4FBC-80D2-A17072C511BA}"/>
              </a:ext>
            </a:extLst>
          </p:cNvPr>
          <p:cNvSpPr txBox="1"/>
          <p:nvPr/>
        </p:nvSpPr>
        <p:spPr>
          <a:xfrm>
            <a:off x="1750285" y="4687824"/>
            <a:ext cx="391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GET: /</a:t>
            </a:r>
            <a:r>
              <a:rPr lang="en-US" altLang="ko-KR" dirty="0" err="1"/>
              <a:t>api</a:t>
            </a:r>
            <a:r>
              <a:rPr lang="en-US" altLang="ko-KR" dirty="0"/>
              <a:t>/user/</a:t>
            </a:r>
            <a:r>
              <a:rPr lang="en-US" altLang="ko-KR" dirty="0" err="1"/>
              <a:t>search?name</a:t>
            </a:r>
            <a:r>
              <a:rPr lang="en-US" altLang="ko-KR" dirty="0"/>
              <a:t>=NAME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69323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Express.js + Mongoose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853"/>
            <a:ext cx="11229622" cy="1157748"/>
          </a:xfrm>
        </p:spPr>
        <p:txBody>
          <a:bodyPr/>
          <a:lstStyle/>
          <a:p>
            <a:r>
              <a:rPr lang="en-US" altLang="ko-KR" dirty="0"/>
              <a:t>mongoose : elegant MongoDB object modeling (</a:t>
            </a:r>
            <a:r>
              <a:rPr lang="en-US" altLang="ko-KR" dirty="0">
                <a:hlinkClick r:id="rId2"/>
              </a:rPr>
              <a:t>https://mongoosejs.com/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(tutorials/express/mongoose5.js, models/user.js, </a:t>
            </a:r>
            <a:r>
              <a:rPr lang="en-US" altLang="ko-KR" dirty="0" err="1"/>
              <a:t>api</a:t>
            </a:r>
            <a:r>
              <a:rPr lang="en-US" altLang="ko-KR" dirty="0"/>
              <a:t>/user.js)</a:t>
            </a:r>
            <a:endParaRPr lang="ko-KR" altLang="en-US" dirty="0"/>
          </a:p>
          <a:p>
            <a:endParaRPr lang="en-US" altLang="ko-KR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E7E0A1-3CAE-4A70-BF8B-DAE76D5538CF}"/>
              </a:ext>
            </a:extLst>
          </p:cNvPr>
          <p:cNvSpPr/>
          <p:nvPr/>
        </p:nvSpPr>
        <p:spPr>
          <a:xfrm>
            <a:off x="6457219" y="2856016"/>
            <a:ext cx="5382479" cy="40019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express = require('express');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router =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express.Router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User = require('../models/user');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router.get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('/', function(request, response)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User.find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(function(error, result){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if (error) return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response.status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(500).json(error);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return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response.json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(result);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});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});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router.get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('/search', function(request, response)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User.findByName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(request.query.name).exec(function(error, result){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if (error) return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response.status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(500).json(error);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return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response.json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(result);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});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});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module.exports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router;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63E9BE6-8F9B-4AD6-BE73-9EA7A9E38550}"/>
              </a:ext>
            </a:extLst>
          </p:cNvPr>
          <p:cNvSpPr/>
          <p:nvPr/>
        </p:nvSpPr>
        <p:spPr>
          <a:xfrm>
            <a:off x="1306292" y="2856016"/>
            <a:ext cx="4718462" cy="30885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mongoose = require('mongoose');</a:t>
            </a: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mongoose.connect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mongodb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://localhost/test’,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{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useNewUrlParser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true,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useUnifiedTopology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true});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express = require('express');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app = express();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port = 3000;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app.use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('/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api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/user', require('./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api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/user'));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app.listen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(port);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9686BC-41BD-4E43-B847-43839F5D8329}"/>
              </a:ext>
            </a:extLst>
          </p:cNvPr>
          <p:cNvSpPr txBox="1"/>
          <p:nvPr/>
        </p:nvSpPr>
        <p:spPr>
          <a:xfrm>
            <a:off x="1306292" y="2486684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mongoose5.js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E854E-5A28-492C-B5DA-9A0B6231E57B}"/>
              </a:ext>
            </a:extLst>
          </p:cNvPr>
          <p:cNvSpPr txBox="1"/>
          <p:nvPr/>
        </p:nvSpPr>
        <p:spPr>
          <a:xfrm>
            <a:off x="6456673" y="2484475"/>
            <a:ext cx="1213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api</a:t>
            </a:r>
            <a:r>
              <a:rPr lang="en-US" altLang="ko-KR" dirty="0"/>
              <a:t>/user.js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6023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E2D7D-FC35-4A46-B4AD-FE0988B1F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Express.js + Mongoose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8082EA-0BA2-4034-826F-14E382964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Yelp Business(tutorials/express/models/business.js)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FFD48E-A9F0-47C9-AD35-BCE01F93CA09}"/>
              </a:ext>
            </a:extLst>
          </p:cNvPr>
          <p:cNvSpPr/>
          <p:nvPr/>
        </p:nvSpPr>
        <p:spPr>
          <a:xfrm>
            <a:off x="1246908" y="1911927"/>
            <a:ext cx="10106891" cy="48570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mongoose = require('mongoose’);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businessSchema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new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mongoose.Schema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business_id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{ type: String, unique: true, index: true, required: true }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name: String,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address: String,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city: String,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state: String,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postal_code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String,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latitude: Number,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longitude: Number,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stars: Number,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review_count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Number,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is_open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Boolean,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attributes: Object,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categories: [String],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hours: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Monday: String,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Tuesday: String,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Wednesday: String,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Thursday: String,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Friday: String,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Saturday: String,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Sunday: String,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},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DD23F6-1E87-4698-8D7C-7D4D1ED12B33}"/>
              </a:ext>
            </a:extLst>
          </p:cNvPr>
          <p:cNvSpPr/>
          <p:nvPr/>
        </p:nvSpPr>
        <p:spPr>
          <a:xfrm>
            <a:off x="6011883" y="3749674"/>
            <a:ext cx="6180117" cy="3108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{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collection: 'business'            // collection name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businessSchema.index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({name: 'text', categories: 'text'});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businessSchema.statics.findByID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function(ID){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return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this.find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({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business_id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ID});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};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businessSchema.statics.findByKeyword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function(keyword){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return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this.find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({$text: {$search: keyword}});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};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module.exports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mongoose.model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('business',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businessSchema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80858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E2D7D-FC35-4A46-B4AD-FE0988B1F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Express.js + Mongoose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8082EA-0BA2-4034-826F-14E382964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Yelp Business(tutorials/express/</a:t>
            </a:r>
            <a:r>
              <a:rPr lang="en-US" altLang="ko-KR" dirty="0" err="1"/>
              <a:t>api</a:t>
            </a:r>
            <a:r>
              <a:rPr lang="en-US" altLang="ko-KR" dirty="0"/>
              <a:t>/business.js)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FFD48E-A9F0-47C9-AD35-BCE01F93CA09}"/>
              </a:ext>
            </a:extLst>
          </p:cNvPr>
          <p:cNvSpPr/>
          <p:nvPr/>
        </p:nvSpPr>
        <p:spPr>
          <a:xfrm>
            <a:off x="1246908" y="1911927"/>
            <a:ext cx="10106891" cy="48570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express = require('express');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router =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express.Router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Business = require('../models/business’);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router.get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('/search', function(request, response)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Business.findByKeyword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request.query.keyword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.sort({stars: -1}).limit(10).exec(function(error, result){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if (error) return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response.status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(500).json(error);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return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response.json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(result);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});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});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router.get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('/:id', function(request, response)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Business.findByID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(request.params.id).exec(function(error, result){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if (error) return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response.status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(500).json(error);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return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response.json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(result[0]);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});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});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module.exports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router;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D49851-05C9-4975-830A-8B89C9271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626" y="2667937"/>
            <a:ext cx="5673374" cy="15221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7B8392-7253-42CA-A8B3-54ECE66B7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626" y="4858070"/>
            <a:ext cx="5673374" cy="152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397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E2D7D-FC35-4A46-B4AD-FE0988B1F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Express.js + Mongoose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8082EA-0BA2-4034-826F-14E382964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Yelp Business(tutorials/express/models/geodata.js)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FFD48E-A9F0-47C9-AD35-BCE01F93CA09}"/>
              </a:ext>
            </a:extLst>
          </p:cNvPr>
          <p:cNvSpPr/>
          <p:nvPr/>
        </p:nvSpPr>
        <p:spPr>
          <a:xfrm>
            <a:off x="1246908" y="1911927"/>
            <a:ext cx="10106891" cy="48570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mongoose = require('mongoose’);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geodataSchema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new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mongoose.Schema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geometry: {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type: { type: String },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coordinates: [Number]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},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properties: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business_id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{ type: String, unique: true, index: true, required: true },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name: String,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stars: Number,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review_count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Number,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categories: [String],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},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collection: 'geodata'            // collection name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mongoose.set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('debug', true);</a:t>
            </a:r>
          </a:p>
          <a:p>
            <a:endParaRPr lang="en-US" altLang="ko-KR" sz="1200" b="1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DD23F6-1E87-4698-8D7C-7D4D1ED12B33}"/>
              </a:ext>
            </a:extLst>
          </p:cNvPr>
          <p:cNvSpPr/>
          <p:nvPr/>
        </p:nvSpPr>
        <p:spPr>
          <a:xfrm>
            <a:off x="6642264" y="1907475"/>
            <a:ext cx="4711535" cy="12142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mongoose = require('mongoose');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geodataSchema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new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mongoose.Schema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geometry: {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type: String,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coordinates: [Number]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},</a:t>
            </a:r>
          </a:p>
        </p:txBody>
      </p:sp>
    </p:spTree>
    <p:extLst>
      <p:ext uri="{BB962C8B-B14F-4D97-AF65-F5344CB8AC3E}">
        <p14:creationId xmlns:p14="http://schemas.microsoft.com/office/powerpoint/2010/main" val="28090979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E2D7D-FC35-4A46-B4AD-FE0988B1F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Express.js + Mongoose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8082EA-0BA2-4034-826F-14E382964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Yelp Business(tutorials/express/models/geodata.js)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FFD48E-A9F0-47C9-AD35-BCE01F93CA09}"/>
              </a:ext>
            </a:extLst>
          </p:cNvPr>
          <p:cNvSpPr/>
          <p:nvPr/>
        </p:nvSpPr>
        <p:spPr>
          <a:xfrm>
            <a:off x="1246908" y="1911927"/>
            <a:ext cx="10106891" cy="48570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mongoose = require('mongoose’);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geodataSchema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new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mongoose.Schema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geometry: {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type: { type: String },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coordinates: [Number]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},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properties: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business_id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{ type: String, unique: true, index: true, required: true },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name: String,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stars: Number,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review_count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Number,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categories: [String],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},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collection: 'geodata'            // collection name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DD23F6-1E87-4698-8D7C-7D4D1ED12B33}"/>
              </a:ext>
            </a:extLst>
          </p:cNvPr>
          <p:cNvSpPr/>
          <p:nvPr/>
        </p:nvSpPr>
        <p:spPr>
          <a:xfrm>
            <a:off x="6642264" y="1907474"/>
            <a:ext cx="4711535" cy="14294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mongoose = require('mongoose’);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geodataSchema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new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mongoose.Schema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geometry: {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type: String,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coordinates: [Number]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},</a:t>
            </a:r>
          </a:p>
        </p:txBody>
      </p:sp>
    </p:spTree>
    <p:extLst>
      <p:ext uri="{BB962C8B-B14F-4D97-AF65-F5344CB8AC3E}">
        <p14:creationId xmlns:p14="http://schemas.microsoft.com/office/powerpoint/2010/main" val="23823385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E2D7D-FC35-4A46-B4AD-FE0988B1F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Express.js + Mongoose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8082EA-0BA2-4034-826F-14E382964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Yelp Business(tutorials/express/models/geodata.js)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FFD48E-A9F0-47C9-AD35-BCE01F93CA09}"/>
              </a:ext>
            </a:extLst>
          </p:cNvPr>
          <p:cNvSpPr/>
          <p:nvPr/>
        </p:nvSpPr>
        <p:spPr>
          <a:xfrm>
            <a:off x="1246908" y="1911927"/>
            <a:ext cx="10106891" cy="48570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mongoose = require('mongoose');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pointSchema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new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mongoose.Schema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({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type: { type: String,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enum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['Point'], required: true },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coordinates: { type: [Number], required: true }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});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geodataSchema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new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mongoose.Schema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geometry: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pointSchema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properties: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business_id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{ type: String, unique: true, index: true, required: true },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name: String,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stars: Number,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review_count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Number,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categories: [String],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},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collection: 'geodata'    // collection name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99A74DE-D47A-4DEA-9B6D-65BD92F23C7A}"/>
              </a:ext>
            </a:extLst>
          </p:cNvPr>
          <p:cNvSpPr/>
          <p:nvPr/>
        </p:nvSpPr>
        <p:spPr>
          <a:xfrm>
            <a:off x="5403273" y="4180114"/>
            <a:ext cx="6788728" cy="267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geodataSchema.index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({'properties.name': 'text', '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properties.categories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': 'text'});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geodataSchema.statics.findByID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function(ID){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return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this.find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().where('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properties.business_id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', ID);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};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geodataSchema.statics.findByKeyword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function(keyword){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return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this.find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({$text: {$search: keyword}});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193510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E2D7D-FC35-4A46-B4AD-FE0988B1F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Google Maps API </a:t>
            </a:r>
            <a:r>
              <a:rPr lang="ko-KR" altLang="en-US" dirty="0"/>
              <a:t>가이드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8082EA-0BA2-4034-826F-14E382964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Google Map </a:t>
            </a:r>
            <a:r>
              <a:rPr lang="ko-KR" altLang="en-US" dirty="0"/>
              <a:t>보이기</a:t>
            </a:r>
            <a:r>
              <a:rPr lang="en-US" altLang="ko-KR" dirty="0"/>
              <a:t>(tutorials/google-maps/index1.html)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FFD48E-A9F0-47C9-AD35-BCE01F93CA09}"/>
              </a:ext>
            </a:extLst>
          </p:cNvPr>
          <p:cNvSpPr/>
          <p:nvPr/>
        </p:nvSpPr>
        <p:spPr>
          <a:xfrm>
            <a:off x="1236518" y="1911928"/>
            <a:ext cx="6889173" cy="3589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&lt;!DOCTYPE html&gt;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&lt;html&gt;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&lt;head&gt;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&lt;title&gt;Google Maps Tutorial&lt;/title&gt;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&lt;style type="text/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css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/* Always set the map height explicitly to define the size of the div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* element that contains the map. */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#map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height: 100%;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}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/* Makes the sample page fill the window. */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html,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body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height: 100%;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margin: 0;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padding: 0;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&lt;/style&gt;</a:t>
            </a:r>
            <a:endParaRPr lang="ko-KR" altLang="en-US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FA4B2A-D782-4A3C-AFEA-F9CBDB19D750}"/>
              </a:ext>
            </a:extLst>
          </p:cNvPr>
          <p:cNvSpPr/>
          <p:nvPr/>
        </p:nvSpPr>
        <p:spPr>
          <a:xfrm>
            <a:off x="5230091" y="3185653"/>
            <a:ext cx="6889173" cy="3589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&lt;script&gt;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function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initMap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// The location of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seoul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station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var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seoul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{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lng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126.9706673,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lat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37.5547787 };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var options =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center: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seoul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zoom: 15,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};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var map = new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google.maps.Map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document.getElementById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('map'), options);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&lt;/script&gt;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&lt;script async defer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src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="https://maps.googleapis.com/maps/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api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js?key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YOUR_KEY&amp;callback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initMap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&lt;/script&gt;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&lt;/head&gt;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&lt;body&gt;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&lt;div id="map"&gt;&lt;/div&gt;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&lt;/body&gt;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&lt;/html&gt;</a:t>
            </a:r>
            <a:endParaRPr lang="ko-KR" altLang="en-US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91784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E2D7D-FC35-4A46-B4AD-FE0988B1F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Express.js + Mongoose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8082EA-0BA2-4034-826F-14E382964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Yelp Business(tutorials/express/models/geodata.js)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FFD48E-A9F0-47C9-AD35-BCE01F93CA09}"/>
              </a:ext>
            </a:extLst>
          </p:cNvPr>
          <p:cNvSpPr/>
          <p:nvPr/>
        </p:nvSpPr>
        <p:spPr>
          <a:xfrm>
            <a:off x="1246908" y="1911927"/>
            <a:ext cx="10106891" cy="48570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mongoose = require('mongoose');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pointSchema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new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mongoose.Schema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({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type: { type: String,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enum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['Point'], required: true },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coordinates: { type: [Number], required: true }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});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geodataSchema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new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mongoose.Schema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geometry: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pointSchema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properties: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business_id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{ type: String, unique: true, index: true, required: true },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name: String,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stars: Number,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review_count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Number,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categories: [String],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},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collection: 'geodata'    // collection name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A620F0-69F1-4300-9C43-C2C73685B662}"/>
              </a:ext>
            </a:extLst>
          </p:cNvPr>
          <p:cNvSpPr/>
          <p:nvPr/>
        </p:nvSpPr>
        <p:spPr>
          <a:xfrm>
            <a:off x="5403273" y="4180114"/>
            <a:ext cx="6788728" cy="267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geodataSchema.index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({geometry: '2dsphere'});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geodataSchema.statics.findInBox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function(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lowerLeft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upperRight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return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this.find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().where('geometry').box(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lowerLeft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upperRight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};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geodataSchema.statics.findNear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function(center,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maxDistance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return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this.find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().where('geometry')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          .near({center: center,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maxDistance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maxDistance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spherical: true});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};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module.exports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mongoose.model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('geodata',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geodataSchema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6363161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E2D7D-FC35-4A46-B4AD-FE0988B1F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Express.js + Mongoose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8082EA-0BA2-4034-826F-14E382964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Yelp Business(tutorials/express/</a:t>
            </a:r>
            <a:r>
              <a:rPr lang="en-US" altLang="ko-KR" dirty="0" err="1"/>
              <a:t>api</a:t>
            </a:r>
            <a:r>
              <a:rPr lang="en-US" altLang="ko-KR" dirty="0"/>
              <a:t>/geodata.js)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FFD48E-A9F0-47C9-AD35-BCE01F93CA09}"/>
              </a:ext>
            </a:extLst>
          </p:cNvPr>
          <p:cNvSpPr/>
          <p:nvPr/>
        </p:nvSpPr>
        <p:spPr>
          <a:xfrm>
            <a:off x="1246909" y="1911927"/>
            <a:ext cx="6789652" cy="45809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express = require('express');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router =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express.Router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geodata = require('../models/geodata');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router.get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('/within', function(request, response)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geodata.findInBox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([Number(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request.query.left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), Number(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request.query.lower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)],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          [Number(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request.query.right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), Number(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request.query.upper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)])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.exec(function(error, result){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if (error) return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response.status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(500).json(error);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return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response.json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(result);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});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});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router.get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('/near', function(request, response)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geodata.findNear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([Number(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request.query.longitude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), Number(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request.query.latitude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)],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          Number(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request.query.maxDistance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.limit(10).exec(function(error, result){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if (error) return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response.status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(500).json(error);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return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response.json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(result);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});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8279809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E2D7D-FC35-4A46-B4AD-FE0988B1F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Express.js + Mongoose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8082EA-0BA2-4034-826F-14E382964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Yelp Business(tutorials/express/</a:t>
            </a:r>
            <a:r>
              <a:rPr lang="en-US" altLang="ko-KR" dirty="0" err="1"/>
              <a:t>api</a:t>
            </a:r>
            <a:r>
              <a:rPr lang="en-US" altLang="ko-KR" dirty="0"/>
              <a:t>/geodata.js)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FFD48E-A9F0-47C9-AD35-BCE01F93CA09}"/>
              </a:ext>
            </a:extLst>
          </p:cNvPr>
          <p:cNvSpPr/>
          <p:nvPr/>
        </p:nvSpPr>
        <p:spPr>
          <a:xfrm>
            <a:off x="1246909" y="1911927"/>
            <a:ext cx="6789652" cy="45809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router.get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('/search', function(request, response)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console.log(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request.query.keyword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geodata.findByKeyword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request.query.keyword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.sort({stars: -1}).limit(10).exec(function(error, result){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if (error) return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response.status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(500).json(error);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return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response.json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(result);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});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});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router.get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('/:id', function(request, response)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geodata.findByID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(request.params.id).exec(function(error, result){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if (error) return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response.status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(500).json(error);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return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response.json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(result[0]);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});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});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module.exports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router;</a:t>
            </a:r>
          </a:p>
        </p:txBody>
      </p:sp>
    </p:spTree>
    <p:extLst>
      <p:ext uri="{BB962C8B-B14F-4D97-AF65-F5344CB8AC3E}">
        <p14:creationId xmlns:p14="http://schemas.microsoft.com/office/powerpoint/2010/main" val="20350231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Express.js + Mongoose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Express.js server(tutorials/express/db6.js)</a:t>
            </a:r>
            <a:endParaRPr lang="ko-KR" altLang="en-US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00B6EC5-45A5-408F-90BD-9E825475C7D2}"/>
              </a:ext>
            </a:extLst>
          </p:cNvPr>
          <p:cNvSpPr/>
          <p:nvPr/>
        </p:nvSpPr>
        <p:spPr>
          <a:xfrm>
            <a:off x="1246908" y="1911927"/>
            <a:ext cx="10106891" cy="26125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mongoose = require('mongoose');</a:t>
            </a: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mongoose.connect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mongodb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://localhost/yelp',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  {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useNewUrlParser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true,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useUnifiedTopology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true,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useCreateIndex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true});</a:t>
            </a: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mongoose.set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('debug', true);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express = require('express');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app = express();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port = 3000;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app.use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('/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api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/business', require('./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api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/business'));</a:t>
            </a: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app.use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('/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api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/geodata', require('./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api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/geodata'));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app.listen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(port);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B02D5A-B8A7-4676-97CD-8426BA998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0" y="2955227"/>
            <a:ext cx="6572250" cy="17240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F20D79F-0B9B-4C7A-B8D5-0750896C7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50" y="4860539"/>
            <a:ext cx="6572250" cy="1724025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7B695D6-0BA5-4AD7-8B0C-2B44FF8BCDEC}"/>
              </a:ext>
            </a:extLst>
          </p:cNvPr>
          <p:cNvCxnSpPr/>
          <p:nvPr/>
        </p:nvCxnSpPr>
        <p:spPr>
          <a:xfrm>
            <a:off x="9417132" y="3633849"/>
            <a:ext cx="117565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B20F417-2523-48F7-BC39-7B4BE6820A6E}"/>
              </a:ext>
            </a:extLst>
          </p:cNvPr>
          <p:cNvCxnSpPr>
            <a:cxnSpLocks/>
          </p:cNvCxnSpPr>
          <p:nvPr/>
        </p:nvCxnSpPr>
        <p:spPr>
          <a:xfrm>
            <a:off x="5643500" y="4498769"/>
            <a:ext cx="133919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AE603CF-D373-4E3F-AFA3-7AE705671A22}"/>
              </a:ext>
            </a:extLst>
          </p:cNvPr>
          <p:cNvCxnSpPr>
            <a:cxnSpLocks/>
          </p:cNvCxnSpPr>
          <p:nvPr/>
        </p:nvCxnSpPr>
        <p:spPr>
          <a:xfrm>
            <a:off x="11186556" y="4366163"/>
            <a:ext cx="7691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2703FD5-A657-483E-AB8C-A338BDB82467}"/>
              </a:ext>
            </a:extLst>
          </p:cNvPr>
          <p:cNvCxnSpPr>
            <a:cxnSpLocks/>
          </p:cNvCxnSpPr>
          <p:nvPr/>
        </p:nvCxnSpPr>
        <p:spPr>
          <a:xfrm>
            <a:off x="8975766" y="5516091"/>
            <a:ext cx="17951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FFACDB8-A15F-4661-89EB-3CC129084089}"/>
              </a:ext>
            </a:extLst>
          </p:cNvPr>
          <p:cNvCxnSpPr>
            <a:cxnSpLocks/>
          </p:cNvCxnSpPr>
          <p:nvPr/>
        </p:nvCxnSpPr>
        <p:spPr>
          <a:xfrm>
            <a:off x="8543305" y="6274133"/>
            <a:ext cx="24888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5502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Express.js + Mongoose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Express.js server(tutorials/express/db6.js)</a:t>
            </a:r>
            <a:endParaRPr lang="ko-KR" altLang="en-US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00B6EC5-45A5-408F-90BD-9E825475C7D2}"/>
              </a:ext>
            </a:extLst>
          </p:cNvPr>
          <p:cNvSpPr/>
          <p:nvPr/>
        </p:nvSpPr>
        <p:spPr>
          <a:xfrm>
            <a:off x="1246908" y="1911927"/>
            <a:ext cx="10106891" cy="26125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mongoose = require('mongoose');</a:t>
            </a: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mongoose.connect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mongodb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://localhost/yelp',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  {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useNewUrlParser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true,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useUnifiedTopology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true,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useCreateIndex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true});</a:t>
            </a: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mongoose.set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('debug', true);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express = require('express');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app = express();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const port = 3000;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app.use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('/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api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/business', require('./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api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/business'));</a:t>
            </a: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app.use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('/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api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/geodata', require('./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api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/geodata'));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app.listen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(port);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5E4CE9-6C5F-4C4C-8FD8-2FBBC5CFB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0" y="2955226"/>
            <a:ext cx="6572250" cy="17240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7445A1-9379-4782-B72D-17BD559E4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50" y="4860538"/>
            <a:ext cx="6572250" cy="1724025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3C8A729-A790-4FFD-B602-47D6C2180CAF}"/>
              </a:ext>
            </a:extLst>
          </p:cNvPr>
          <p:cNvCxnSpPr>
            <a:cxnSpLocks/>
          </p:cNvCxnSpPr>
          <p:nvPr/>
        </p:nvCxnSpPr>
        <p:spPr>
          <a:xfrm>
            <a:off x="8963890" y="3616039"/>
            <a:ext cx="17951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4C02B5D-BEFA-4072-870C-44084423D19F}"/>
              </a:ext>
            </a:extLst>
          </p:cNvPr>
          <p:cNvCxnSpPr>
            <a:cxnSpLocks/>
          </p:cNvCxnSpPr>
          <p:nvPr/>
        </p:nvCxnSpPr>
        <p:spPr>
          <a:xfrm>
            <a:off x="8963890" y="5537862"/>
            <a:ext cx="219891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0969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Express.js + Mongoose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Integrating</a:t>
            </a:r>
            <a:r>
              <a:rPr lang="ko-KR" altLang="en-US" dirty="0"/>
              <a:t> </a:t>
            </a:r>
            <a:r>
              <a:rPr lang="en-US" altLang="ko-KR" dirty="0"/>
              <a:t>Maps with Mongo DB(tutorials/express/index.html)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905ED2-4D5A-4635-9616-EC4FC26BC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773" y="2123567"/>
            <a:ext cx="3940493" cy="2275586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B59C323-E321-4339-8D22-46452B00D8C4}"/>
              </a:ext>
            </a:extLst>
          </p:cNvPr>
          <p:cNvCxnSpPr>
            <a:cxnSpLocks/>
          </p:cNvCxnSpPr>
          <p:nvPr/>
        </p:nvCxnSpPr>
        <p:spPr>
          <a:xfrm>
            <a:off x="5156266" y="2603627"/>
            <a:ext cx="25553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FEAC3EB-AB62-440D-B18F-5441BB529F36}"/>
              </a:ext>
            </a:extLst>
          </p:cNvPr>
          <p:cNvSpPr txBox="1"/>
          <p:nvPr/>
        </p:nvSpPr>
        <p:spPr>
          <a:xfrm>
            <a:off x="5148349" y="2326628"/>
            <a:ext cx="1627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http://localhost:8080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ABBF7E-5D9B-48AD-AF7E-D99194C0BDC4}"/>
              </a:ext>
            </a:extLst>
          </p:cNvPr>
          <p:cNvSpPr txBox="1"/>
          <p:nvPr/>
        </p:nvSpPr>
        <p:spPr>
          <a:xfrm>
            <a:off x="6321106" y="2717662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/>
              <a:t>index.html</a:t>
            </a:r>
            <a:endParaRPr lang="ko-KR" altLang="en-US" sz="1200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D4E7A3C-61C3-47C4-A00F-1880F82B918F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7230329" y="2856162"/>
            <a:ext cx="481309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2B097ED-7C22-47E0-AF19-3345005A77E8}"/>
              </a:ext>
            </a:extLst>
          </p:cNvPr>
          <p:cNvSpPr/>
          <p:nvPr/>
        </p:nvSpPr>
        <p:spPr>
          <a:xfrm>
            <a:off x="7711638" y="4488178"/>
            <a:ext cx="1645920" cy="9601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&lt;&lt;express&gt;&gt;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node db6.js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5FADB0B8-D192-4E5F-AB75-D2E0411EEE4D}"/>
              </a:ext>
            </a:extLst>
          </p:cNvPr>
          <p:cNvCxnSpPr>
            <a:cxnSpLocks/>
            <a:stCxn id="4" idx="2"/>
          </p:cNvCxnSpPr>
          <p:nvPr/>
        </p:nvCxnSpPr>
        <p:spPr>
          <a:xfrm rot="16200000" flipH="1">
            <a:off x="5239978" y="2345195"/>
            <a:ext cx="417702" cy="452561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8352AA2-0DF0-4127-895F-D4CE52D9291D}"/>
              </a:ext>
            </a:extLst>
          </p:cNvPr>
          <p:cNvSpPr/>
          <p:nvPr/>
        </p:nvSpPr>
        <p:spPr>
          <a:xfrm>
            <a:off x="7711638" y="2242317"/>
            <a:ext cx="1645920" cy="9601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http_server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1897D7-0749-405F-AE1A-38057237DDD1}"/>
              </a:ext>
            </a:extLst>
          </p:cNvPr>
          <p:cNvSpPr txBox="1"/>
          <p:nvPr/>
        </p:nvSpPr>
        <p:spPr>
          <a:xfrm>
            <a:off x="6096685" y="4996156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 err="1"/>
              <a:t>GeoJson</a:t>
            </a:r>
            <a:r>
              <a:rPr lang="en-US" altLang="ko-KR" sz="1200" dirty="0"/>
              <a:t> data</a:t>
            </a:r>
            <a:endParaRPr lang="ko-KR" altLang="en-US" sz="1200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A52E0DC-9A19-4E71-9890-0640079009CB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7230329" y="5134656"/>
            <a:ext cx="481310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B614173-AA4B-4BCB-97EE-0FEBEDBE3EB9}"/>
              </a:ext>
            </a:extLst>
          </p:cNvPr>
          <p:cNvSpPr txBox="1"/>
          <p:nvPr/>
        </p:nvSpPr>
        <p:spPr>
          <a:xfrm>
            <a:off x="3186019" y="4539856"/>
            <a:ext cx="3521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http://localhost:3000/</a:t>
            </a:r>
            <a:r>
              <a:rPr lang="en-US" altLang="ko-KR" sz="1200" dirty="0" err="1"/>
              <a:t>api</a:t>
            </a:r>
            <a:r>
              <a:rPr lang="en-US" altLang="ko-KR" sz="1200" dirty="0"/>
              <a:t>/geodata/</a:t>
            </a:r>
            <a:r>
              <a:rPr lang="en-US" altLang="ko-KR" sz="1200" dirty="0" err="1"/>
              <a:t>within?left</a:t>
            </a:r>
            <a:r>
              <a:rPr lang="en-US" altLang="ko-KR" sz="1200" dirty="0"/>
              <a:t>=...</a:t>
            </a:r>
            <a:endParaRPr lang="ko-KR" altLang="en-US" sz="1200" dirty="0"/>
          </a:p>
        </p:txBody>
      </p:sp>
      <p:sp>
        <p:nvSpPr>
          <p:cNvPr id="31" name="원통형 30">
            <a:extLst>
              <a:ext uri="{FF2B5EF4-FFF2-40B4-BE49-F238E27FC236}">
                <a16:creationId xmlns:a16="http://schemas.microsoft.com/office/drawing/2014/main" id="{BCFD0264-6D7A-4889-B093-FFE8B4579732}"/>
              </a:ext>
            </a:extLst>
          </p:cNvPr>
          <p:cNvSpPr/>
          <p:nvPr/>
        </p:nvSpPr>
        <p:spPr>
          <a:xfrm>
            <a:off x="10147283" y="4488178"/>
            <a:ext cx="1412539" cy="960120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MongoDB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F303FEE-4613-45A2-8088-F049E988C5F4}"/>
              </a:ext>
            </a:extLst>
          </p:cNvPr>
          <p:cNvCxnSpPr>
            <a:cxnSpLocks/>
            <a:stCxn id="20" idx="3"/>
            <a:endCxn id="31" idx="2"/>
          </p:cNvCxnSpPr>
          <p:nvPr/>
        </p:nvCxnSpPr>
        <p:spPr>
          <a:xfrm>
            <a:off x="9357558" y="4968238"/>
            <a:ext cx="7897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AC84E80-D140-4CC0-8DC7-E05F481D244B}"/>
              </a:ext>
            </a:extLst>
          </p:cNvPr>
          <p:cNvSpPr/>
          <p:nvPr/>
        </p:nvSpPr>
        <p:spPr>
          <a:xfrm>
            <a:off x="1400805" y="4816855"/>
            <a:ext cx="36231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XMLHttpRequest</a:t>
            </a:r>
            <a:endParaRPr lang="en-US" altLang="ko-KR" sz="1400" b="1" dirty="0">
              <a:solidFill>
                <a:srgbClr val="FF000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algn="ctr"/>
            <a:r>
              <a:rPr lang="en-US" altLang="ko-KR" sz="14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(Ajax, Asynchronous JavaScript and XML)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3277E41-1CCF-4644-92E0-69C0BE966BE4}"/>
              </a:ext>
            </a:extLst>
          </p:cNvPr>
          <p:cNvSpPr/>
          <p:nvPr/>
        </p:nvSpPr>
        <p:spPr>
          <a:xfrm>
            <a:off x="7827911" y="6550223"/>
            <a:ext cx="43640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/>
              <a:t>https://ko.wikipedia.org/wiki/Ajax</a:t>
            </a:r>
          </a:p>
        </p:txBody>
      </p:sp>
    </p:spTree>
    <p:extLst>
      <p:ext uri="{BB962C8B-B14F-4D97-AF65-F5344CB8AC3E}">
        <p14:creationId xmlns:p14="http://schemas.microsoft.com/office/powerpoint/2010/main" val="22432942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Express.js + Mongoose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Integrating</a:t>
            </a:r>
            <a:r>
              <a:rPr lang="ko-KR" altLang="en-US" dirty="0"/>
              <a:t> </a:t>
            </a:r>
            <a:r>
              <a:rPr lang="en-US" altLang="ko-KR" dirty="0"/>
              <a:t>Maps with Mongo DB(tutorials/express/index.html)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00B6EC5-45A5-408F-90BD-9E825475C7D2}"/>
              </a:ext>
            </a:extLst>
          </p:cNvPr>
          <p:cNvSpPr/>
          <p:nvPr/>
        </p:nvSpPr>
        <p:spPr>
          <a:xfrm>
            <a:off x="1246908" y="1911926"/>
            <a:ext cx="10106891" cy="44888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&lt;!DOCTYPE html&gt;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&lt;html&gt;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&lt;head&gt;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&lt;title&gt;Google Maps Tutorial&lt;/title&gt;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&lt;style type="text/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css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#map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height: 100%;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}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html,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body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height: 100%;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margin: 0;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padding: 0;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&lt;/style&gt;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&lt;script&gt;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function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initMap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var options =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center: {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lat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35.25,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lng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-80.85 },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zoom: 16,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};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var map = new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google.maps.Map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document.getElementById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('map'), options);</a:t>
            </a:r>
          </a:p>
        </p:txBody>
      </p:sp>
    </p:spTree>
    <p:extLst>
      <p:ext uri="{BB962C8B-B14F-4D97-AF65-F5344CB8AC3E}">
        <p14:creationId xmlns:p14="http://schemas.microsoft.com/office/powerpoint/2010/main" val="9942203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Express.js + Mongoose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Integrating</a:t>
            </a:r>
            <a:r>
              <a:rPr lang="ko-KR" altLang="en-US" dirty="0"/>
              <a:t> </a:t>
            </a:r>
            <a:r>
              <a:rPr lang="en-US" altLang="ko-KR" dirty="0"/>
              <a:t>Maps with Mongo DB(tutorials/express/index.html)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00B6EC5-45A5-408F-90BD-9E825475C7D2}"/>
              </a:ext>
            </a:extLst>
          </p:cNvPr>
          <p:cNvSpPr/>
          <p:nvPr/>
        </p:nvSpPr>
        <p:spPr>
          <a:xfrm>
            <a:off x="1246908" y="1911926"/>
            <a:ext cx="10106891" cy="44888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map.addListener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('idle', function(){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// remove all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map.data.forEach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(function(feature){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map.data.remove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(feature); });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const bounds =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map.getBounds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const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sw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bounds.getSouthWest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const ne =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bounds.getNorthEast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const request = new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XMLHttpRequest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const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url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'http://localhost:3000/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api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/geodata/within?' + 'left=' +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sw.lng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 + '&amp;lower=' +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sw.lat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            + '&amp;right=' +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ne.lng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 + '&amp;upper=' +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ne.lat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request.open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('GET',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url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request.responseType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'json';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request.send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request.onload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function()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const geodata =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request.response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for(var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0;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&lt;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geodata.length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;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++){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  const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latLng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new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google.maps.LatLng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({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lng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geodata[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].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geometry.coordinates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[0],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                                        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lat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 geodata[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].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geometry.coordinates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[1] });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map.data.add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(new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google.maps.Data.Feature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({ geometry: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latLng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properties: geodata[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].properties } ));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});</a:t>
            </a:r>
          </a:p>
        </p:txBody>
      </p:sp>
    </p:spTree>
    <p:extLst>
      <p:ext uri="{BB962C8B-B14F-4D97-AF65-F5344CB8AC3E}">
        <p14:creationId xmlns:p14="http://schemas.microsoft.com/office/powerpoint/2010/main" val="9309701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Express.js + Mongoose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Integrating</a:t>
            </a:r>
            <a:r>
              <a:rPr lang="ko-KR" altLang="en-US" dirty="0"/>
              <a:t> </a:t>
            </a:r>
            <a:r>
              <a:rPr lang="en-US" altLang="ko-KR" dirty="0"/>
              <a:t>Maps with Mongo DB(tutorials/express/index.html)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00B6EC5-45A5-408F-90BD-9E825475C7D2}"/>
              </a:ext>
            </a:extLst>
          </p:cNvPr>
          <p:cNvSpPr/>
          <p:nvPr/>
        </p:nvSpPr>
        <p:spPr>
          <a:xfrm>
            <a:off x="1246908" y="1911926"/>
            <a:ext cx="10106891" cy="44888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const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infowindow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new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google.maps.InfoWindow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map.data.addListener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('click', function(e){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const feature =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e.feature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const name =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feature.getProperty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("name");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const stars =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feature.getProperty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("stars");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const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review_count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feature.getProperty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("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review_count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const categories =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feature.getProperty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("categories");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let content = '&lt;div&gt;&lt;b&gt;' + name + '&lt;/b&gt;(stars: ' + stars + ', reviews: ' +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review_count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+ ')&lt;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br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&gt;categories: ';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content += categories[0];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for(var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1;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&lt;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categories.length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;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++)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content += ', ' + categories[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];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content += '&lt;/div&gt;';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infowindow.setPosition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e.latLng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infowindow.setContent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(content);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infowindow.open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(map);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});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&lt;/script&gt;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2E1D22-BFE4-4CBF-A54B-DC0E34406542}"/>
              </a:ext>
            </a:extLst>
          </p:cNvPr>
          <p:cNvSpPr/>
          <p:nvPr/>
        </p:nvSpPr>
        <p:spPr>
          <a:xfrm>
            <a:off x="4340430" y="4985656"/>
            <a:ext cx="7851570" cy="16051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&lt;script async defer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src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="https://maps.googleapis.com/maps/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api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js?key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YOUR_KEY&amp;callback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initMap&amp;libraries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=geometry"&gt;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&lt;/script&gt;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&lt;/head&gt;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&lt;body&gt;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&lt;div id="map"&gt;&lt;/div&gt;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&lt;/body&gt;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9020424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Express.js + Mongoose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Integrating</a:t>
            </a:r>
            <a:r>
              <a:rPr lang="ko-KR" altLang="en-US" dirty="0"/>
              <a:t> </a:t>
            </a:r>
            <a:r>
              <a:rPr lang="en-US" altLang="ko-KR" dirty="0"/>
              <a:t>Maps with Mongo DB(tutorials/express/index.html)</a:t>
            </a:r>
          </a:p>
          <a:p>
            <a:r>
              <a:rPr lang="en-US" altLang="ko-KR" dirty="0"/>
              <a:t>Ajax</a:t>
            </a:r>
            <a:r>
              <a:rPr lang="ko-KR" altLang="en-US" dirty="0"/>
              <a:t>에서 교차 출처 리소스 공유</a:t>
            </a:r>
            <a:r>
              <a:rPr lang="en-US" altLang="ko-KR" dirty="0"/>
              <a:t>(Cross-origin Resource Sharing, CORS)</a:t>
            </a:r>
            <a:r>
              <a:rPr lang="ko-KR" altLang="en-US" dirty="0"/>
              <a:t>는 허용되지 않는다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AED3EC2-B320-4D0E-B4DC-97C8E567F273}"/>
              </a:ext>
            </a:extLst>
          </p:cNvPr>
          <p:cNvGrpSpPr/>
          <p:nvPr/>
        </p:nvGrpSpPr>
        <p:grpSpPr>
          <a:xfrm>
            <a:off x="1192023" y="2870046"/>
            <a:ext cx="10344049" cy="3324731"/>
            <a:chOff x="1215773" y="2812335"/>
            <a:chExt cx="10344049" cy="332473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A905ED2-4D5A-4635-9616-EC4FC26BC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5773" y="2812335"/>
              <a:ext cx="3940493" cy="2275586"/>
            </a:xfrm>
            <a:prstGeom prst="rect">
              <a:avLst/>
            </a:prstGeom>
          </p:spPr>
        </p:pic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AB59C323-E321-4339-8D22-46452B00D8C4}"/>
                </a:ext>
              </a:extLst>
            </p:cNvPr>
            <p:cNvCxnSpPr>
              <a:cxnSpLocks/>
            </p:cNvCxnSpPr>
            <p:nvPr/>
          </p:nvCxnSpPr>
          <p:spPr>
            <a:xfrm>
              <a:off x="5156266" y="3292395"/>
              <a:ext cx="255537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EAC3EB-AB62-440D-B18F-5441BB529F36}"/>
                </a:ext>
              </a:extLst>
            </p:cNvPr>
            <p:cNvSpPr txBox="1"/>
            <p:nvPr/>
          </p:nvSpPr>
          <p:spPr>
            <a:xfrm>
              <a:off x="5148349" y="3015396"/>
              <a:ext cx="17203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http://localhost:8080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ABBF7E-5D9B-48AD-AF7E-D99194C0BDC4}"/>
                </a:ext>
              </a:extLst>
            </p:cNvPr>
            <p:cNvSpPr txBox="1"/>
            <p:nvPr/>
          </p:nvSpPr>
          <p:spPr>
            <a:xfrm>
              <a:off x="6321106" y="3406430"/>
              <a:ext cx="9092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200" dirty="0"/>
                <a:t>index.html</a:t>
              </a:r>
              <a:endParaRPr lang="ko-KR" altLang="en-US" sz="1200" dirty="0"/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2D4E7A3C-61C3-47C4-A00F-1880F82B918F}"/>
                </a:ext>
              </a:extLst>
            </p:cNvPr>
            <p:cNvCxnSpPr>
              <a:cxnSpLocks/>
              <a:endCxn id="16" idx="3"/>
            </p:cNvCxnSpPr>
            <p:nvPr/>
          </p:nvCxnSpPr>
          <p:spPr>
            <a:xfrm flipH="1">
              <a:off x="7230329" y="3544930"/>
              <a:ext cx="481309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2B097ED-7C22-47E0-AF19-3345005A77E8}"/>
                </a:ext>
              </a:extLst>
            </p:cNvPr>
            <p:cNvSpPr/>
            <p:nvPr/>
          </p:nvSpPr>
          <p:spPr>
            <a:xfrm>
              <a:off x="7711638" y="5176946"/>
              <a:ext cx="1645920" cy="9601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&lt;&lt;express&gt;&gt;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node db6.js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5FADB0B8-D192-4E5F-AB75-D2E0411EEE4D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rot="16200000" flipH="1">
              <a:off x="5239978" y="3033963"/>
              <a:ext cx="417702" cy="4525618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8352AA2-0DF0-4127-895F-D4CE52D9291D}"/>
                </a:ext>
              </a:extLst>
            </p:cNvPr>
            <p:cNvSpPr/>
            <p:nvPr/>
          </p:nvSpPr>
          <p:spPr>
            <a:xfrm>
              <a:off x="7711638" y="2931085"/>
              <a:ext cx="1645920" cy="9601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http_server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11897D7-0749-405F-AE1A-38057237DDD1}"/>
                </a:ext>
              </a:extLst>
            </p:cNvPr>
            <p:cNvSpPr txBox="1"/>
            <p:nvPr/>
          </p:nvSpPr>
          <p:spPr>
            <a:xfrm>
              <a:off x="6096685" y="5684924"/>
              <a:ext cx="11336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200" dirty="0" err="1"/>
                <a:t>GeoJson</a:t>
              </a:r>
              <a:r>
                <a:rPr lang="en-US" altLang="ko-KR" sz="1200" dirty="0"/>
                <a:t> data</a:t>
              </a:r>
              <a:endParaRPr lang="ko-KR" altLang="en-US" sz="1200" dirty="0"/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EA52E0DC-9A19-4E71-9890-0640079009CB}"/>
                </a:ext>
              </a:extLst>
            </p:cNvPr>
            <p:cNvCxnSpPr>
              <a:cxnSpLocks/>
              <a:endCxn id="28" idx="3"/>
            </p:cNvCxnSpPr>
            <p:nvPr/>
          </p:nvCxnSpPr>
          <p:spPr>
            <a:xfrm flipH="1">
              <a:off x="7230329" y="5823424"/>
              <a:ext cx="481310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614173-AA4B-4BCB-97EE-0FEBEDBE3EB9}"/>
                </a:ext>
              </a:extLst>
            </p:cNvPr>
            <p:cNvSpPr txBox="1"/>
            <p:nvPr/>
          </p:nvSpPr>
          <p:spPr>
            <a:xfrm>
              <a:off x="3186019" y="5228624"/>
              <a:ext cx="36149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http://localhost:3000</a:t>
              </a:r>
              <a:r>
                <a:rPr lang="en-US" altLang="ko-KR" sz="1200" dirty="0"/>
                <a:t>/</a:t>
              </a:r>
              <a:r>
                <a:rPr lang="en-US" altLang="ko-KR" sz="1200" dirty="0" err="1"/>
                <a:t>api</a:t>
              </a:r>
              <a:r>
                <a:rPr lang="en-US" altLang="ko-KR" sz="1200" dirty="0"/>
                <a:t>/geodata/</a:t>
              </a:r>
              <a:r>
                <a:rPr lang="en-US" altLang="ko-KR" sz="1200" dirty="0" err="1"/>
                <a:t>within?left</a:t>
              </a:r>
              <a:r>
                <a:rPr lang="en-US" altLang="ko-KR" sz="1200" dirty="0"/>
                <a:t>=...</a:t>
              </a:r>
              <a:endParaRPr lang="ko-KR" altLang="en-US" sz="1200" dirty="0"/>
            </a:p>
          </p:txBody>
        </p:sp>
        <p:sp>
          <p:nvSpPr>
            <p:cNvPr id="31" name="원통형 30">
              <a:extLst>
                <a:ext uri="{FF2B5EF4-FFF2-40B4-BE49-F238E27FC236}">
                  <a16:creationId xmlns:a16="http://schemas.microsoft.com/office/drawing/2014/main" id="{BCFD0264-6D7A-4889-B093-FFE8B4579732}"/>
                </a:ext>
              </a:extLst>
            </p:cNvPr>
            <p:cNvSpPr/>
            <p:nvPr/>
          </p:nvSpPr>
          <p:spPr>
            <a:xfrm>
              <a:off x="10147283" y="5176946"/>
              <a:ext cx="1412539" cy="960120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MongoDB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FF303FEE-4613-45A2-8088-F049E988C5F4}"/>
                </a:ext>
              </a:extLst>
            </p:cNvPr>
            <p:cNvCxnSpPr>
              <a:cxnSpLocks/>
              <a:stCxn id="20" idx="3"/>
              <a:endCxn id="31" idx="2"/>
            </p:cNvCxnSpPr>
            <p:nvPr/>
          </p:nvCxnSpPr>
          <p:spPr>
            <a:xfrm>
              <a:off x="9357558" y="5657006"/>
              <a:ext cx="7897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89B946-A927-4A71-80CF-786AA2F8BB12}"/>
              </a:ext>
            </a:extLst>
          </p:cNvPr>
          <p:cNvSpPr/>
          <p:nvPr/>
        </p:nvSpPr>
        <p:spPr>
          <a:xfrm>
            <a:off x="7827911" y="6550223"/>
            <a:ext cx="43640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/>
              <a:t>https://ko.wikipedia.org/wiki/</a:t>
            </a:r>
            <a:r>
              <a:rPr lang="ko-KR" altLang="en-US" sz="1400" dirty="0"/>
              <a:t>교차</a:t>
            </a:r>
            <a:r>
              <a:rPr lang="en-US" altLang="ko-KR" sz="1400" dirty="0"/>
              <a:t>_</a:t>
            </a:r>
            <a:r>
              <a:rPr lang="ko-KR" altLang="en-US" sz="1400" dirty="0"/>
              <a:t>출처</a:t>
            </a:r>
            <a:r>
              <a:rPr lang="en-US" altLang="ko-KR" sz="1400" dirty="0"/>
              <a:t>_</a:t>
            </a:r>
            <a:r>
              <a:rPr lang="ko-KR" altLang="en-US" sz="1400" dirty="0"/>
              <a:t>리소스</a:t>
            </a:r>
            <a:r>
              <a:rPr lang="en-US" altLang="ko-KR" sz="1400" dirty="0"/>
              <a:t>_</a:t>
            </a:r>
            <a:r>
              <a:rPr lang="ko-KR" altLang="en-US" sz="1400" dirty="0"/>
              <a:t>공유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883195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E2D7D-FC35-4A46-B4AD-FE0988B1F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Google Maps API </a:t>
            </a:r>
            <a:r>
              <a:rPr lang="ko-KR" altLang="en-US" dirty="0"/>
              <a:t>가이드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8082EA-0BA2-4034-826F-14E382964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Marker </a:t>
            </a:r>
            <a:r>
              <a:rPr lang="ko-KR" altLang="en-US" dirty="0"/>
              <a:t>보이기</a:t>
            </a:r>
            <a:r>
              <a:rPr lang="en-US" altLang="ko-KR" dirty="0"/>
              <a:t>(tutorials/google-maps/index2.html)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FFD48E-A9F0-47C9-AD35-BCE01F93CA09}"/>
              </a:ext>
            </a:extLst>
          </p:cNvPr>
          <p:cNvSpPr/>
          <p:nvPr/>
        </p:nvSpPr>
        <p:spPr>
          <a:xfrm>
            <a:off x="1236518" y="1911928"/>
            <a:ext cx="6889173" cy="3589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&lt;!DOCTYPE html&gt;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&lt;html&gt;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&lt;head&gt;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&lt;title&gt;Google Maps Tutorial&lt;/title&gt;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&lt;style type="text/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css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/* Always set the map height explicitly to define the size of the div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* element that contains the map. */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#map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height: 100%;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}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/* Makes the sample page fill the window. */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html,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body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height: 100%;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margin: 0;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padding: 0;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&lt;/style&gt;</a:t>
            </a:r>
            <a:endParaRPr lang="ko-KR" altLang="en-US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FA4B2A-D782-4A3C-AFEA-F9CBDB19D750}"/>
              </a:ext>
            </a:extLst>
          </p:cNvPr>
          <p:cNvSpPr/>
          <p:nvPr/>
        </p:nvSpPr>
        <p:spPr>
          <a:xfrm>
            <a:off x="5230091" y="3023755"/>
            <a:ext cx="6889173" cy="37511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&lt;script&gt;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function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initMap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// The location of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seoul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station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var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seoul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{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lng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126.9706673,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lat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37.5547787 };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var options =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center: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seoul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zoom: 15,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};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var map = new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google.maps.Map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document.getElementById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('map'), options);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var marker = new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google.maps.Marker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({ position: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seoul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map: map });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&lt;/script&gt;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&lt;script async defer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src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="https://maps.googleapis.com/maps/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api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js?key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YOUR_KEY&amp;callback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initMap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&lt;/script&gt;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&lt;/head&gt;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&lt;body&gt;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&lt;div id="map"&gt;&lt;/div&gt;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&lt;/body&gt;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&lt;/html&gt;</a:t>
            </a:r>
            <a:endParaRPr lang="ko-KR" altLang="en-US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8916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Express.js + Mongoose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Integrating</a:t>
            </a:r>
            <a:r>
              <a:rPr lang="ko-KR" altLang="en-US" dirty="0"/>
              <a:t> </a:t>
            </a:r>
            <a:r>
              <a:rPr lang="en-US" altLang="ko-KR" dirty="0"/>
              <a:t>Maps with Mongo DB(tutorials/express/index.html)</a:t>
            </a:r>
          </a:p>
          <a:p>
            <a:r>
              <a:rPr lang="en-US" altLang="ko-KR" dirty="0"/>
              <a:t>Ajax</a:t>
            </a:r>
            <a:r>
              <a:rPr lang="ko-KR" altLang="en-US" dirty="0"/>
              <a:t>에서 교차 출처 리소스 공유</a:t>
            </a:r>
            <a:r>
              <a:rPr lang="en-US" altLang="ko-KR" dirty="0"/>
              <a:t>(Cross-origin Resource Sharing, CORS)</a:t>
            </a:r>
            <a:r>
              <a:rPr lang="ko-KR" altLang="en-US" dirty="0"/>
              <a:t>는 허용되지 않는다</a:t>
            </a:r>
            <a:r>
              <a:rPr lang="en-US" altLang="ko-KR" dirty="0"/>
              <a:t>. </a:t>
            </a:r>
            <a:r>
              <a:rPr lang="en-US" altLang="ko-KR" dirty="0">
                <a:sym typeface="Wingdings" panose="05000000000000000000" pitchFamily="2" charset="2"/>
              </a:rPr>
              <a:t> Chrome Plugins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1ADD0D2-478F-4411-AAAA-B8822B3D4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892" y="2854164"/>
            <a:ext cx="5202242" cy="3742226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4E6AF40D-C8A0-46C4-B040-525E1BBAB661}"/>
              </a:ext>
            </a:extLst>
          </p:cNvPr>
          <p:cNvGrpSpPr/>
          <p:nvPr/>
        </p:nvGrpSpPr>
        <p:grpSpPr>
          <a:xfrm>
            <a:off x="7827911" y="2973441"/>
            <a:ext cx="3961253" cy="2739918"/>
            <a:chOff x="7827911" y="2438665"/>
            <a:chExt cx="3961253" cy="2739918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1FB1ED1-40D6-4A05-B59D-4A446B657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27911" y="2902997"/>
              <a:ext cx="3940493" cy="2275586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67C8A93-2FFB-403E-945A-DD75F3B072EE}"/>
                </a:ext>
              </a:extLst>
            </p:cNvPr>
            <p:cNvSpPr/>
            <p:nvPr/>
          </p:nvSpPr>
          <p:spPr>
            <a:xfrm>
              <a:off x="10842171" y="3123207"/>
              <a:ext cx="296883" cy="29688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77C914-265B-4537-BA19-ABD9974E7841}"/>
                </a:ext>
              </a:extLst>
            </p:cNvPr>
            <p:cNvSpPr txBox="1"/>
            <p:nvPr/>
          </p:nvSpPr>
          <p:spPr>
            <a:xfrm>
              <a:off x="10192060" y="2438665"/>
              <a:ext cx="15971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FF0000"/>
                  </a:solidFill>
                </a:rPr>
                <a:t>Enable CORS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560996E9-3E79-4F6C-851D-39F17E21F0A7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flipH="1">
              <a:off x="10986598" y="2807997"/>
              <a:ext cx="4014" cy="26401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C9BC122A-B8B1-4D22-BBD9-67094D62745B}"/>
              </a:ext>
            </a:extLst>
          </p:cNvPr>
          <p:cNvSpPr/>
          <p:nvPr/>
        </p:nvSpPr>
        <p:spPr>
          <a:xfrm>
            <a:off x="6975773" y="4215388"/>
            <a:ext cx="682498" cy="41860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2B0F9C8-410F-4AC5-815F-5ABE9ACB49DE}"/>
              </a:ext>
            </a:extLst>
          </p:cNvPr>
          <p:cNvSpPr/>
          <p:nvPr/>
        </p:nvSpPr>
        <p:spPr>
          <a:xfrm>
            <a:off x="7827911" y="6550223"/>
            <a:ext cx="43640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/>
              <a:t>https://ko.wikipedia.org/wiki/</a:t>
            </a:r>
            <a:r>
              <a:rPr lang="ko-KR" altLang="en-US" sz="1400" dirty="0"/>
              <a:t>교차</a:t>
            </a:r>
            <a:r>
              <a:rPr lang="en-US" altLang="ko-KR" sz="1400" dirty="0"/>
              <a:t>_</a:t>
            </a:r>
            <a:r>
              <a:rPr lang="ko-KR" altLang="en-US" sz="1400" dirty="0"/>
              <a:t>출처</a:t>
            </a:r>
            <a:r>
              <a:rPr lang="en-US" altLang="ko-KR" sz="1400" dirty="0"/>
              <a:t>_</a:t>
            </a:r>
            <a:r>
              <a:rPr lang="ko-KR" altLang="en-US" sz="1400" dirty="0"/>
              <a:t>리소스</a:t>
            </a:r>
            <a:r>
              <a:rPr lang="en-US" altLang="ko-KR" sz="1400" dirty="0"/>
              <a:t>_</a:t>
            </a:r>
            <a:r>
              <a:rPr lang="ko-KR" altLang="en-US" sz="1400" dirty="0"/>
              <a:t>공유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9266333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F40790-2042-4B4C-8972-4CB0C922D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Vue.js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08319E-DE8B-40AE-918A-EA6679DD1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Vue.js is a library for building interactive web interfaces.</a:t>
            </a:r>
          </a:p>
          <a:p>
            <a:r>
              <a:rPr lang="en-US" altLang="ko-KR" dirty="0"/>
              <a:t>Vue.js is focused on the View Model layer of the MVVM pattern.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F27C4B-0567-42C6-BCCC-04A621D5B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6" y="2764283"/>
            <a:ext cx="5636820" cy="2994561"/>
          </a:xfrm>
          <a:prstGeom prst="rect">
            <a:avLst/>
          </a:prstGeom>
        </p:spPr>
      </p:pic>
      <p:pic>
        <p:nvPicPr>
          <p:cNvPr id="9" name="Picture 4" descr="Data Observation">
            <a:extLst>
              <a:ext uri="{FF2B5EF4-FFF2-40B4-BE49-F238E27FC236}">
                <a16:creationId xmlns:a16="http://schemas.microsoft.com/office/drawing/2014/main" id="{D1A19B5C-3B07-4E2A-86F1-C2C24A271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180" y="2764283"/>
            <a:ext cx="5636820" cy="3158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B76B4EB-188A-4C29-8F6D-A85A4BDFEE18}"/>
              </a:ext>
            </a:extLst>
          </p:cNvPr>
          <p:cNvSpPr/>
          <p:nvPr/>
        </p:nvSpPr>
        <p:spPr>
          <a:xfrm>
            <a:off x="4659859" y="6172199"/>
            <a:ext cx="3086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https://012.vuejs.org/guide/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BB4CF4E-86CE-45C7-B6E7-9A4CABD26CD9}"/>
              </a:ext>
            </a:extLst>
          </p:cNvPr>
          <p:cNvGrpSpPr/>
          <p:nvPr/>
        </p:nvGrpSpPr>
        <p:grpSpPr>
          <a:xfrm>
            <a:off x="9483684" y="0"/>
            <a:ext cx="2708316" cy="801996"/>
            <a:chOff x="9483684" y="0"/>
            <a:chExt cx="2708316" cy="80199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4F88BB0-04BA-41ED-AC77-F85A60B92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83684" y="0"/>
              <a:ext cx="2708316" cy="701893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B778E3E-A3F6-4279-AC2C-F1A0ADD14C6C}"/>
                </a:ext>
              </a:extLst>
            </p:cNvPr>
            <p:cNvSpPr/>
            <p:nvPr/>
          </p:nvSpPr>
          <p:spPr>
            <a:xfrm>
              <a:off x="10219706" y="432664"/>
              <a:ext cx="1972294" cy="369332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pPr algn="ctr"/>
              <a:r>
                <a:rPr lang="en-US" altLang="ko-KR" dirty="0"/>
                <a:t>https://vuejs.org/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93891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Vue.js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Hello</a:t>
            </a:r>
            <a:r>
              <a:rPr lang="ko-KR" altLang="en-US" dirty="0"/>
              <a:t> </a:t>
            </a:r>
            <a:r>
              <a:rPr lang="en-US" altLang="ko-KR" dirty="0"/>
              <a:t>World (tutorials/</a:t>
            </a:r>
            <a:r>
              <a:rPr lang="en-US" altLang="ko-KR" dirty="0" err="1"/>
              <a:t>vue</a:t>
            </a:r>
            <a:r>
              <a:rPr lang="en-US" altLang="ko-KR" dirty="0"/>
              <a:t>/index1.html)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00B6EC5-45A5-408F-90BD-9E825475C7D2}"/>
              </a:ext>
            </a:extLst>
          </p:cNvPr>
          <p:cNvSpPr/>
          <p:nvPr/>
        </p:nvSpPr>
        <p:spPr>
          <a:xfrm>
            <a:off x="1246908" y="1911926"/>
            <a:ext cx="10106891" cy="44888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&lt;!DOCTYPE html&gt;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&lt;html&gt;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&lt;head&gt;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&lt;script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src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="https://cdn.jsdelivr.net/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npm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vue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dist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/vue.js"&gt;&lt;/script&gt;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&lt;title&gt;Vue.js Tutorial&lt;/title&gt;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&lt;/head&gt;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&lt;body&gt;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&lt;div id="app"&gt;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{{ message }}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&lt;/div&gt;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&lt;script&gt;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var app = new Vue({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el: '#app',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data: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message: 'Hello,</a:t>
            </a:r>
            <a:r>
              <a:rPr lang="ko-KR" altLang="en-US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Vue!'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})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&lt;/script&gt;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&lt;/body&gt;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&lt;/html&gt;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CB339C-ED82-470B-A80E-E3FB9890023C}"/>
              </a:ext>
            </a:extLst>
          </p:cNvPr>
          <p:cNvSpPr/>
          <p:nvPr/>
        </p:nvSpPr>
        <p:spPr>
          <a:xfrm>
            <a:off x="5864430" y="3069675"/>
            <a:ext cx="6105897" cy="30936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&lt;html&gt;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&lt;head&gt;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&lt;title&gt;Vue.js Tutorial&lt;/title&gt;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&lt;/head&gt;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&lt;body&gt;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&lt;div id="app"&gt;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Hello, Vue!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&lt;/div&gt;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&lt;/body&gt;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&lt;/html&gt;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FDA4485-2EF3-47F0-A208-73053DB2575E}"/>
              </a:ext>
            </a:extLst>
          </p:cNvPr>
          <p:cNvGrpSpPr/>
          <p:nvPr/>
        </p:nvGrpSpPr>
        <p:grpSpPr>
          <a:xfrm>
            <a:off x="9483684" y="0"/>
            <a:ext cx="2708316" cy="801996"/>
            <a:chOff x="9483684" y="0"/>
            <a:chExt cx="2708316" cy="80199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7B0B4DA-79A9-4C24-9BEA-15DCC7824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83684" y="0"/>
              <a:ext cx="2708316" cy="701893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DF8F570-955D-44F0-838D-A9BA93280343}"/>
                </a:ext>
              </a:extLst>
            </p:cNvPr>
            <p:cNvSpPr/>
            <p:nvPr/>
          </p:nvSpPr>
          <p:spPr>
            <a:xfrm>
              <a:off x="10219706" y="432664"/>
              <a:ext cx="1972294" cy="369332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pPr algn="ctr"/>
              <a:r>
                <a:rPr lang="en-US" altLang="ko-KR" dirty="0"/>
                <a:t>https://vuejs.org/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91324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Vue.js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Hello</a:t>
            </a:r>
            <a:r>
              <a:rPr lang="ko-KR" altLang="en-US" dirty="0"/>
              <a:t> </a:t>
            </a:r>
            <a:r>
              <a:rPr lang="en-US" altLang="ko-KR" dirty="0"/>
              <a:t>World (tutorials/</a:t>
            </a:r>
            <a:r>
              <a:rPr lang="en-US" altLang="ko-KR" dirty="0" err="1"/>
              <a:t>vue</a:t>
            </a:r>
            <a:r>
              <a:rPr lang="en-US" altLang="ko-KR" dirty="0"/>
              <a:t>/index2.html)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00B6EC5-45A5-408F-90BD-9E825475C7D2}"/>
              </a:ext>
            </a:extLst>
          </p:cNvPr>
          <p:cNvSpPr/>
          <p:nvPr/>
        </p:nvSpPr>
        <p:spPr>
          <a:xfrm>
            <a:off x="1246908" y="1911925"/>
            <a:ext cx="10106891" cy="48570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&lt;html&gt;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&lt;head&gt;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&lt;script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src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="https://cdn.jsdelivr.net/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npm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vue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dist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/vue.js"&gt;&lt;/script&gt;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&lt;title&gt;Vue.js Tutorial&lt;/title&gt;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&lt;/head&gt;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&lt;body&gt;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&lt;div id="app"&gt;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&lt;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ol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&lt;li 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v-for="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todo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in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todos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"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 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{{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todo.text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}} 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&lt;/li&gt;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&lt;/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ol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&lt;/div&gt;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&lt;script&gt;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var app = new Vue({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el: '#app',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data: {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todos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[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  { text: 'JavaScript </a:t>
            </a:r>
            <a:r>
              <a:rPr lang="ko-KR" altLang="en-US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배우기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 },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  { text: 'Vue </a:t>
            </a:r>
            <a:r>
              <a:rPr lang="ko-KR" altLang="en-US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배우기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 },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  { text: '</a:t>
            </a:r>
            <a:r>
              <a:rPr lang="ko-KR" altLang="en-US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무언가 멋진 것을 만들기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' }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]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})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&lt;/script&gt;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&lt;/body&gt;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&lt;/html&gt;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CB339C-ED82-470B-A80E-E3FB9890023C}"/>
              </a:ext>
            </a:extLst>
          </p:cNvPr>
          <p:cNvSpPr/>
          <p:nvPr/>
        </p:nvSpPr>
        <p:spPr>
          <a:xfrm>
            <a:off x="5864430" y="3069675"/>
            <a:ext cx="6105897" cy="30936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&lt;html&gt;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&lt;head&gt;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&lt;title&gt;Vue.js Tutorial&lt;/title&gt;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&lt;/head&gt;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&lt;body&gt;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&lt;div id="app"&gt;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&lt;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ol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&lt;li&gt; JavaScript </a:t>
            </a:r>
            <a:r>
              <a:rPr lang="ko-KR" altLang="en-US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배우기 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&lt;/li&gt;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&lt;li&gt; Vue </a:t>
            </a:r>
            <a:r>
              <a:rPr lang="ko-KR" altLang="en-US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배우기 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&lt;/li&gt;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&lt;li&gt; </a:t>
            </a:r>
            <a:r>
              <a:rPr lang="ko-KR" altLang="en-US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무언가 멋진 것을 만들기 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&lt;/li&gt;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&lt;/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ol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&lt;/div&gt;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&lt;/body&gt;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&lt;/html&gt;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9E55BED-6FE5-404C-8C95-C4DA04637CBE}"/>
              </a:ext>
            </a:extLst>
          </p:cNvPr>
          <p:cNvGrpSpPr/>
          <p:nvPr/>
        </p:nvGrpSpPr>
        <p:grpSpPr>
          <a:xfrm>
            <a:off x="9483684" y="0"/>
            <a:ext cx="2708316" cy="801996"/>
            <a:chOff x="9483684" y="0"/>
            <a:chExt cx="2708316" cy="80199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E13C206-D59B-4203-AFB9-4CFC26CEA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83684" y="0"/>
              <a:ext cx="2708316" cy="701893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8CFE644-DA67-41B6-9897-652DFE7E84CF}"/>
                </a:ext>
              </a:extLst>
            </p:cNvPr>
            <p:cNvSpPr/>
            <p:nvPr/>
          </p:nvSpPr>
          <p:spPr>
            <a:xfrm>
              <a:off x="10219706" y="432664"/>
              <a:ext cx="1972294" cy="369332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pPr algn="ctr"/>
              <a:r>
                <a:rPr lang="en-US" altLang="ko-KR" dirty="0"/>
                <a:t>https://vuejs.org/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35544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Vue.js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Vue.js </a:t>
            </a:r>
            <a:r>
              <a:rPr lang="en-US" altLang="ko-KR" dirty="0" err="1"/>
              <a:t>devtools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A18C829-3600-4EA3-8D1D-457F13B9A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296" y="1446551"/>
            <a:ext cx="7838704" cy="5411449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7E2E6ECC-D1F0-4105-91BB-9D7B412AE68A}"/>
              </a:ext>
            </a:extLst>
          </p:cNvPr>
          <p:cNvSpPr/>
          <p:nvPr/>
        </p:nvSpPr>
        <p:spPr>
          <a:xfrm>
            <a:off x="11033167" y="1742228"/>
            <a:ext cx="320633" cy="33676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9EB1786-A18F-46FB-9D18-8401565977D8}"/>
              </a:ext>
            </a:extLst>
          </p:cNvPr>
          <p:cNvSpPr/>
          <p:nvPr/>
        </p:nvSpPr>
        <p:spPr>
          <a:xfrm>
            <a:off x="10607077" y="2055588"/>
            <a:ext cx="461530" cy="33676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E07735-1C19-445D-885B-ECA63B7BE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458" y="2910347"/>
            <a:ext cx="4867275" cy="25908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218BCF-8387-4C07-9AF7-4FB8FEF53EDF}"/>
              </a:ext>
            </a:extLst>
          </p:cNvPr>
          <p:cNvSpPr txBox="1"/>
          <p:nvPr/>
        </p:nvSpPr>
        <p:spPr>
          <a:xfrm>
            <a:off x="1081458" y="5625575"/>
            <a:ext cx="4630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Chrome </a:t>
            </a:r>
            <a:r>
              <a:rPr lang="ko-KR" altLang="en-US" dirty="0"/>
              <a:t>개발자 도구에 </a:t>
            </a:r>
            <a:r>
              <a:rPr lang="en-US" altLang="ko-KR" dirty="0"/>
              <a:t>Vue </a:t>
            </a:r>
            <a:r>
              <a:rPr lang="ko-KR" altLang="en-US" dirty="0"/>
              <a:t>탭이 추가된다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63036B3-01CC-43AB-80E0-633AC9CA6EF0}"/>
              </a:ext>
            </a:extLst>
          </p:cNvPr>
          <p:cNvGrpSpPr/>
          <p:nvPr/>
        </p:nvGrpSpPr>
        <p:grpSpPr>
          <a:xfrm>
            <a:off x="9483684" y="0"/>
            <a:ext cx="2708316" cy="801996"/>
            <a:chOff x="9483684" y="0"/>
            <a:chExt cx="2708316" cy="80199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612EC68-49FB-4468-8FDC-2DFF406EE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83684" y="0"/>
              <a:ext cx="2708316" cy="701893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93F9C49-2200-4F3E-B799-23CC0CFF13EF}"/>
                </a:ext>
              </a:extLst>
            </p:cNvPr>
            <p:cNvSpPr/>
            <p:nvPr/>
          </p:nvSpPr>
          <p:spPr>
            <a:xfrm>
              <a:off x="10219706" y="432664"/>
              <a:ext cx="1972294" cy="369332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pPr algn="ctr"/>
              <a:r>
                <a:rPr lang="en-US" altLang="ko-KR" dirty="0"/>
                <a:t>https://vuejs.org/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1814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Vue.js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Vue Component (tutorials/</a:t>
            </a:r>
            <a:r>
              <a:rPr lang="en-US" altLang="ko-KR" dirty="0" err="1"/>
              <a:t>vue</a:t>
            </a:r>
            <a:r>
              <a:rPr lang="en-US" altLang="ko-KR" dirty="0"/>
              <a:t>/index3.html)</a:t>
            </a: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7E441B7-67EE-4795-9DCF-23070A8984FB}"/>
              </a:ext>
            </a:extLst>
          </p:cNvPr>
          <p:cNvGrpSpPr/>
          <p:nvPr/>
        </p:nvGrpSpPr>
        <p:grpSpPr>
          <a:xfrm>
            <a:off x="9483684" y="0"/>
            <a:ext cx="2708316" cy="801996"/>
            <a:chOff x="9483684" y="0"/>
            <a:chExt cx="2708316" cy="80199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CFC92D0-730C-42CD-A648-F3BC14F6C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83684" y="0"/>
              <a:ext cx="2708316" cy="701893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A231B45-F919-4B6D-8823-07262F7B7A7F}"/>
                </a:ext>
              </a:extLst>
            </p:cNvPr>
            <p:cNvSpPr/>
            <p:nvPr/>
          </p:nvSpPr>
          <p:spPr>
            <a:xfrm>
              <a:off x="10219706" y="432664"/>
              <a:ext cx="1972294" cy="369332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pPr algn="ctr"/>
              <a:r>
                <a:rPr lang="en-US" altLang="ko-KR" dirty="0"/>
                <a:t>https://vuejs.org/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F075CFF-7358-414D-A72F-E003316F0754}"/>
              </a:ext>
            </a:extLst>
          </p:cNvPr>
          <p:cNvSpPr/>
          <p:nvPr/>
        </p:nvSpPr>
        <p:spPr>
          <a:xfrm>
            <a:off x="6319985" y="835765"/>
            <a:ext cx="5033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dirty="0"/>
              <a:t>https://kr.vuejs.org/v2/guide/components.html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03C8BA2-6210-412F-A0A7-7F571B5F6D8E}"/>
              </a:ext>
            </a:extLst>
          </p:cNvPr>
          <p:cNvSpPr/>
          <p:nvPr/>
        </p:nvSpPr>
        <p:spPr>
          <a:xfrm>
            <a:off x="1246908" y="1911925"/>
            <a:ext cx="10106891" cy="45809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&lt;html&gt;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&lt;head&gt;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&lt;script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src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="https://cdn.jsdelivr.net/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npm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vue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dist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/vue.js"&gt;&lt;/script&gt;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&lt;title&gt;Vue.js Tutorial&lt;/title&gt;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&lt;/head&gt;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&lt;body&gt;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&lt;div id="app"&gt;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&lt;simple-counter&gt;&lt;/simple-counter&gt;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&lt;simple-counter&gt;&lt;/simple-counter&gt;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&lt;simple-counter&gt;&lt;/simple-counter&gt;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&lt;/div&gt;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&lt;script&gt;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Vue.component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('simple-counter',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template: '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&lt;button 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v-on:click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="counter += 1"&gt;{{ counter }}&lt;/button&gt;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',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data: function()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return { counter: 0 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},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})</a:t>
            </a:r>
          </a:p>
          <a:p>
            <a:endParaRPr lang="en-US" altLang="ko-KR" sz="12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var app = new Vue({ el: '#app' })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&lt;/script&gt;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&lt;/body&gt;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&lt;/html&gt;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1EAB4F-933F-4424-A70A-58559F130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823" y="3084011"/>
            <a:ext cx="4936177" cy="377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41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Vue.js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Vue CLI – standard tool for Vue.js Development</a:t>
            </a: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7E441B7-67EE-4795-9DCF-23070A8984FB}"/>
              </a:ext>
            </a:extLst>
          </p:cNvPr>
          <p:cNvGrpSpPr/>
          <p:nvPr/>
        </p:nvGrpSpPr>
        <p:grpSpPr>
          <a:xfrm>
            <a:off x="9483684" y="0"/>
            <a:ext cx="2708316" cy="801996"/>
            <a:chOff x="9483684" y="0"/>
            <a:chExt cx="2708316" cy="80199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CFC92D0-730C-42CD-A648-F3BC14F6C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83684" y="0"/>
              <a:ext cx="2708316" cy="701893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A231B45-F919-4B6D-8823-07262F7B7A7F}"/>
                </a:ext>
              </a:extLst>
            </p:cNvPr>
            <p:cNvSpPr/>
            <p:nvPr/>
          </p:nvSpPr>
          <p:spPr>
            <a:xfrm>
              <a:off x="10219706" y="432664"/>
              <a:ext cx="1972294" cy="369332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pPr algn="ctr"/>
              <a:r>
                <a:rPr lang="en-US" altLang="ko-KR" dirty="0"/>
                <a:t>https://vuejs.org/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F075CFF-7358-414D-A72F-E003316F0754}"/>
              </a:ext>
            </a:extLst>
          </p:cNvPr>
          <p:cNvSpPr/>
          <p:nvPr/>
        </p:nvSpPr>
        <p:spPr>
          <a:xfrm>
            <a:off x="9248885" y="1419326"/>
            <a:ext cx="22444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https://cli.vuejs.org/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C156FEA-2206-40FC-AB58-838EB0054E58}"/>
              </a:ext>
            </a:extLst>
          </p:cNvPr>
          <p:cNvSpPr/>
          <p:nvPr/>
        </p:nvSpPr>
        <p:spPr>
          <a:xfrm>
            <a:off x="1088572" y="1914436"/>
            <a:ext cx="3435927" cy="1700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altLang="ko-KR" dirty="0"/>
              <a:t>C:\&gt; npm install @vue/cli –g</a:t>
            </a:r>
          </a:p>
          <a:p>
            <a:pPr>
              <a:lnSpc>
                <a:spcPct val="150000"/>
              </a:lnSpc>
            </a:pPr>
            <a:r>
              <a:rPr lang="es-ES" altLang="ko-KR" dirty="0"/>
              <a:t>C:\&gt; vue create </a:t>
            </a:r>
            <a:r>
              <a:rPr lang="es-ES" altLang="ko-KR" dirty="0">
                <a:solidFill>
                  <a:srgbClr val="FF0000"/>
                </a:solidFill>
              </a:rPr>
              <a:t>todo</a:t>
            </a:r>
          </a:p>
          <a:p>
            <a:pPr>
              <a:lnSpc>
                <a:spcPct val="150000"/>
              </a:lnSpc>
            </a:pPr>
            <a:r>
              <a:rPr lang="es-ES" altLang="ko-KR" dirty="0"/>
              <a:t>C:\&gt; cd </a:t>
            </a:r>
            <a:r>
              <a:rPr lang="es-ES" altLang="ko-KR" dirty="0">
                <a:solidFill>
                  <a:srgbClr val="FF0000"/>
                </a:solidFill>
              </a:rPr>
              <a:t>todo</a:t>
            </a:r>
          </a:p>
          <a:p>
            <a:pPr>
              <a:lnSpc>
                <a:spcPct val="150000"/>
              </a:lnSpc>
            </a:pPr>
            <a:r>
              <a:rPr lang="es-ES" altLang="ko-KR" dirty="0"/>
              <a:t>C:\</a:t>
            </a:r>
            <a:r>
              <a:rPr lang="es-ES" altLang="ko-KR" dirty="0">
                <a:solidFill>
                  <a:srgbClr val="FF0000"/>
                </a:solidFill>
              </a:rPr>
              <a:t>todo</a:t>
            </a:r>
            <a:r>
              <a:rPr lang="es-ES" altLang="ko-KR" dirty="0"/>
              <a:t>&gt; npm run serve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007EF7E-7615-4F30-9980-D151951BD6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37021"/>
          <a:stretch/>
        </p:blipFill>
        <p:spPr>
          <a:xfrm>
            <a:off x="1599767" y="3786647"/>
            <a:ext cx="9324975" cy="307135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6C5376F-0A98-45BF-9E2D-F4233C84A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686" y="1910315"/>
            <a:ext cx="5399314" cy="504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1718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Vue.js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Vue CLI – standard tool for Vue.js Development</a:t>
            </a: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7E441B7-67EE-4795-9DCF-23070A8984FB}"/>
              </a:ext>
            </a:extLst>
          </p:cNvPr>
          <p:cNvGrpSpPr/>
          <p:nvPr/>
        </p:nvGrpSpPr>
        <p:grpSpPr>
          <a:xfrm>
            <a:off x="9483684" y="0"/>
            <a:ext cx="2708316" cy="801996"/>
            <a:chOff x="9483684" y="0"/>
            <a:chExt cx="2708316" cy="80199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CFC92D0-730C-42CD-A648-F3BC14F6C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83684" y="0"/>
              <a:ext cx="2708316" cy="701893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A231B45-F919-4B6D-8823-07262F7B7A7F}"/>
                </a:ext>
              </a:extLst>
            </p:cNvPr>
            <p:cNvSpPr/>
            <p:nvPr/>
          </p:nvSpPr>
          <p:spPr>
            <a:xfrm>
              <a:off x="10219706" y="432664"/>
              <a:ext cx="1972294" cy="369332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pPr algn="ctr"/>
              <a:r>
                <a:rPr lang="en-US" altLang="ko-KR" dirty="0"/>
                <a:t>https://vuejs.org/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F075CFF-7358-414D-A72F-E003316F0754}"/>
              </a:ext>
            </a:extLst>
          </p:cNvPr>
          <p:cNvSpPr/>
          <p:nvPr/>
        </p:nvSpPr>
        <p:spPr>
          <a:xfrm>
            <a:off x="9248885" y="1419326"/>
            <a:ext cx="22444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https://cli.vuejs.org/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2CA652-4C59-4F18-A82F-6CA458161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259" y="2006930"/>
            <a:ext cx="1800718" cy="485107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A7655F2-FD0B-4230-BE5F-7D11F51F95BC}"/>
              </a:ext>
            </a:extLst>
          </p:cNvPr>
          <p:cNvGrpSpPr/>
          <p:nvPr/>
        </p:nvGrpSpPr>
        <p:grpSpPr>
          <a:xfrm>
            <a:off x="1642259" y="6296635"/>
            <a:ext cx="4101173" cy="307777"/>
            <a:chOff x="1642259" y="6296635"/>
            <a:chExt cx="4101173" cy="30777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9156273-3360-4F79-B04A-99FD17C6EEC1}"/>
                </a:ext>
              </a:extLst>
            </p:cNvPr>
            <p:cNvSpPr/>
            <p:nvPr/>
          </p:nvSpPr>
          <p:spPr>
            <a:xfrm>
              <a:off x="1642259" y="6322118"/>
              <a:ext cx="1800718" cy="2568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A8C495A7-0856-4A36-97EA-080A2CC5B9A4}"/>
                </a:ext>
              </a:extLst>
            </p:cNvPr>
            <p:cNvCxnSpPr>
              <a:cxnSpLocks/>
              <a:stCxn id="5" idx="3"/>
              <a:endCxn id="10" idx="1"/>
            </p:cNvCxnSpPr>
            <p:nvPr/>
          </p:nvCxnSpPr>
          <p:spPr>
            <a:xfrm flipV="1">
              <a:off x="3442977" y="6450524"/>
              <a:ext cx="392753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5D1EEF-CD72-405C-B37D-A9734AE538B7}"/>
                </a:ext>
              </a:extLst>
            </p:cNvPr>
            <p:cNvSpPr txBox="1"/>
            <p:nvPr/>
          </p:nvSpPr>
          <p:spPr>
            <a:xfrm>
              <a:off x="3835730" y="6296635"/>
              <a:ext cx="190770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</a:rPr>
                <a:t>Package</a:t>
              </a:r>
              <a:r>
                <a:rPr lang="ko-KR" altLang="en-US" sz="1400" b="1" dirty="0">
                  <a:solidFill>
                    <a:srgbClr val="FF0000"/>
                  </a:solidFill>
                </a:rPr>
                <a:t>에 대한 정의</a:t>
              </a: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15278B-1F4D-4CFA-8FB0-18FE767F0F44}"/>
              </a:ext>
            </a:extLst>
          </p:cNvPr>
          <p:cNvSpPr/>
          <p:nvPr/>
        </p:nvSpPr>
        <p:spPr>
          <a:xfrm>
            <a:off x="6234545" y="1911925"/>
            <a:ext cx="5923314" cy="48570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"name": "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todo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",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"version": "0.1.0",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"private": true,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"scripts":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"serve": "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vue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-cli-service serve",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"build": "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vue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-cli-service build",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"lint": "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vue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-cli-service lint"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},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"dependencies":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"core-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js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": "^3.6.5",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"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vue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": "^2.6.11"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},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"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devDependencies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":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"@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vue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/cli-plugin-babel": "~4.4.0",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"@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vue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/cli-plugin-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eslint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": "~4.4.0",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"@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vue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/cli-service": "~4.4.0",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"babel-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eslint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": "^10.1.0",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"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eslint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": "^6.7.2",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"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eslint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-plugin-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vue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": "^6.2.2",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"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vue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-template-compiler": "^2.6.11"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},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"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eslintConfig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": { … },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"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browserslist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": [ "&gt; 1%", "last 2 versions", "not dead" ]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837307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Vue.js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Vue CLI – standard tool for Vue.js Development</a:t>
            </a: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7E441B7-67EE-4795-9DCF-23070A8984FB}"/>
              </a:ext>
            </a:extLst>
          </p:cNvPr>
          <p:cNvGrpSpPr/>
          <p:nvPr/>
        </p:nvGrpSpPr>
        <p:grpSpPr>
          <a:xfrm>
            <a:off x="9483684" y="0"/>
            <a:ext cx="2708316" cy="801996"/>
            <a:chOff x="9483684" y="0"/>
            <a:chExt cx="2708316" cy="80199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CFC92D0-730C-42CD-A648-F3BC14F6C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83684" y="0"/>
              <a:ext cx="2708316" cy="701893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A231B45-F919-4B6D-8823-07262F7B7A7F}"/>
                </a:ext>
              </a:extLst>
            </p:cNvPr>
            <p:cNvSpPr/>
            <p:nvPr/>
          </p:nvSpPr>
          <p:spPr>
            <a:xfrm>
              <a:off x="10219706" y="432664"/>
              <a:ext cx="1972294" cy="369332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pPr algn="ctr"/>
              <a:r>
                <a:rPr lang="en-US" altLang="ko-KR" dirty="0"/>
                <a:t>https://vuejs.org/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F075CFF-7358-414D-A72F-E003316F0754}"/>
              </a:ext>
            </a:extLst>
          </p:cNvPr>
          <p:cNvSpPr/>
          <p:nvPr/>
        </p:nvSpPr>
        <p:spPr>
          <a:xfrm>
            <a:off x="9248885" y="1419326"/>
            <a:ext cx="22444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https://cli.vuejs.org/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2CA652-4C59-4F18-A82F-6CA458161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259" y="2006930"/>
            <a:ext cx="1800718" cy="485107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A7655F2-FD0B-4230-BE5F-7D11F51F95BC}"/>
              </a:ext>
            </a:extLst>
          </p:cNvPr>
          <p:cNvGrpSpPr/>
          <p:nvPr/>
        </p:nvGrpSpPr>
        <p:grpSpPr>
          <a:xfrm>
            <a:off x="1642259" y="3256557"/>
            <a:ext cx="3283834" cy="307777"/>
            <a:chOff x="1642259" y="6296635"/>
            <a:chExt cx="3283834" cy="30777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9156273-3360-4F79-B04A-99FD17C6EEC1}"/>
                </a:ext>
              </a:extLst>
            </p:cNvPr>
            <p:cNvSpPr/>
            <p:nvPr/>
          </p:nvSpPr>
          <p:spPr>
            <a:xfrm>
              <a:off x="1642259" y="6322118"/>
              <a:ext cx="1800718" cy="2568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A8C495A7-0856-4A36-97EA-080A2CC5B9A4}"/>
                </a:ext>
              </a:extLst>
            </p:cNvPr>
            <p:cNvCxnSpPr>
              <a:cxnSpLocks/>
              <a:stCxn id="5" idx="3"/>
              <a:endCxn id="10" idx="1"/>
            </p:cNvCxnSpPr>
            <p:nvPr/>
          </p:nvCxnSpPr>
          <p:spPr>
            <a:xfrm flipV="1">
              <a:off x="3442977" y="6450524"/>
              <a:ext cx="392753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5D1EEF-CD72-405C-B37D-A9734AE538B7}"/>
                </a:ext>
              </a:extLst>
            </p:cNvPr>
            <p:cNvSpPr txBox="1"/>
            <p:nvPr/>
          </p:nvSpPr>
          <p:spPr>
            <a:xfrm>
              <a:off x="3835730" y="6296635"/>
              <a:ext cx="109036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</a:rPr>
                <a:t>index.html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15278B-1F4D-4CFA-8FB0-18FE767F0F44}"/>
              </a:ext>
            </a:extLst>
          </p:cNvPr>
          <p:cNvSpPr/>
          <p:nvPr/>
        </p:nvSpPr>
        <p:spPr>
          <a:xfrm>
            <a:off x="6234545" y="1911925"/>
            <a:ext cx="5923314" cy="48570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&lt;!DOCTYPE html&gt;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&lt;html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lang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="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en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"&gt;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&lt;head&gt;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&lt;meta charset="utf-8"&gt;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&lt;meta http-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equiv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="X-UA-Compatible" content="IE=edge"&gt;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&lt;meta name="viewport" content="width=device-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width,initial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-scale=1.0"&gt;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&lt;link 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rel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="icon" 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href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="&lt;%= BASE_URL %&gt;favicon.ico"&gt;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&lt;title&gt;&lt;%= 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htmlWebpackPlugin.options.title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%&gt;&lt;/title&gt;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&lt;/head&gt;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&lt;body&gt;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&lt;div id="app"&gt;&lt;/div&gt;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&lt;!-- built files will be auto injected --&gt;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&lt;/body&gt;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0329132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98BB19-64DB-4147-8E03-9B4FE4EBD42E}"/>
              </a:ext>
            </a:extLst>
          </p:cNvPr>
          <p:cNvSpPr/>
          <p:nvPr/>
        </p:nvSpPr>
        <p:spPr>
          <a:xfrm>
            <a:off x="4030694" y="3835476"/>
            <a:ext cx="7355776" cy="30225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&lt;!DOCTYPE html&gt;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&lt;html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lang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="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en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"&gt;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&lt;head&gt;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&lt;meta charset="utf-8"&gt;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&lt;meta http-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equiv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="X-UA-Compatible" content="IE=edge"&gt;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&lt;meta name="viewport" content="width=device-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width,initial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-scale=1.0"&gt;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&lt;link 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rel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="icon" 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href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="/favicon.ico"&gt;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&lt;title&gt;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todo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&lt;/title&gt;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&lt;link 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href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="/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js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/app.js" 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rel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="preload" as="script"&gt;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&lt;link 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href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="/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js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/chunk-vendors.js" 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rel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="preload" as="script"&gt;&lt;/head&gt;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&lt;body&gt;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&lt;div id="app"&gt;&lt;/div&gt;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&lt;!-- built files will be auto injected --&gt;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&lt;script type="text/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javascript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" 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src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="/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js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/chunk-vendors.js"&gt;&lt;/script&gt;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&lt;script type="text/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javascript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" 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src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="/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js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/app.js"&gt;&lt;/script&gt;&lt;/body&gt;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&lt;/html&gt;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Vue.js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Vue CLI – standard tool for Vue.js Development</a:t>
            </a: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7E441B7-67EE-4795-9DCF-23070A8984FB}"/>
              </a:ext>
            </a:extLst>
          </p:cNvPr>
          <p:cNvGrpSpPr/>
          <p:nvPr/>
        </p:nvGrpSpPr>
        <p:grpSpPr>
          <a:xfrm>
            <a:off x="9483684" y="0"/>
            <a:ext cx="2708316" cy="801996"/>
            <a:chOff x="9483684" y="0"/>
            <a:chExt cx="2708316" cy="80199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CFC92D0-730C-42CD-A648-F3BC14F6C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83684" y="0"/>
              <a:ext cx="2708316" cy="701893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A231B45-F919-4B6D-8823-07262F7B7A7F}"/>
                </a:ext>
              </a:extLst>
            </p:cNvPr>
            <p:cNvSpPr/>
            <p:nvPr/>
          </p:nvSpPr>
          <p:spPr>
            <a:xfrm>
              <a:off x="10219706" y="432664"/>
              <a:ext cx="1972294" cy="369332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pPr algn="ctr"/>
              <a:r>
                <a:rPr lang="en-US" altLang="ko-KR" dirty="0"/>
                <a:t>https://vuejs.org/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F075CFF-7358-414D-A72F-E003316F0754}"/>
              </a:ext>
            </a:extLst>
          </p:cNvPr>
          <p:cNvSpPr/>
          <p:nvPr/>
        </p:nvSpPr>
        <p:spPr>
          <a:xfrm>
            <a:off x="9248885" y="1419326"/>
            <a:ext cx="22444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https://cli.vuejs.org/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2CA652-4C59-4F18-A82F-6CA458161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259" y="2006930"/>
            <a:ext cx="1800718" cy="485107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A7655F2-FD0B-4230-BE5F-7D11F51F95BC}"/>
              </a:ext>
            </a:extLst>
          </p:cNvPr>
          <p:cNvGrpSpPr/>
          <p:nvPr/>
        </p:nvGrpSpPr>
        <p:grpSpPr>
          <a:xfrm>
            <a:off x="1642259" y="3256557"/>
            <a:ext cx="3283834" cy="307777"/>
            <a:chOff x="1642259" y="6296635"/>
            <a:chExt cx="3283834" cy="30777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9156273-3360-4F79-B04A-99FD17C6EEC1}"/>
                </a:ext>
              </a:extLst>
            </p:cNvPr>
            <p:cNvSpPr/>
            <p:nvPr/>
          </p:nvSpPr>
          <p:spPr>
            <a:xfrm>
              <a:off x="1642259" y="6322118"/>
              <a:ext cx="1800718" cy="2568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A8C495A7-0856-4A36-97EA-080A2CC5B9A4}"/>
                </a:ext>
              </a:extLst>
            </p:cNvPr>
            <p:cNvCxnSpPr>
              <a:cxnSpLocks/>
              <a:stCxn id="5" idx="3"/>
              <a:endCxn id="10" idx="1"/>
            </p:cNvCxnSpPr>
            <p:nvPr/>
          </p:nvCxnSpPr>
          <p:spPr>
            <a:xfrm flipV="1">
              <a:off x="3442977" y="6450524"/>
              <a:ext cx="392753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5D1EEF-CD72-405C-B37D-A9734AE538B7}"/>
                </a:ext>
              </a:extLst>
            </p:cNvPr>
            <p:cNvSpPr txBox="1"/>
            <p:nvPr/>
          </p:nvSpPr>
          <p:spPr>
            <a:xfrm>
              <a:off x="3835730" y="6296635"/>
              <a:ext cx="109036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</a:rPr>
                <a:t>index.html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15278B-1F4D-4CFA-8FB0-18FE767F0F44}"/>
              </a:ext>
            </a:extLst>
          </p:cNvPr>
          <p:cNvSpPr/>
          <p:nvPr/>
        </p:nvSpPr>
        <p:spPr>
          <a:xfrm>
            <a:off x="6234545" y="1911925"/>
            <a:ext cx="5923314" cy="26600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&lt;!DOCTYPE html&gt;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&lt;html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lang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="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en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"&gt;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&lt;head&gt;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&lt;meta charset="utf-8"&gt;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&lt;meta http-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equiv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="X-UA-Compatible" content="IE=edge"&gt;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&lt;meta name="viewport" content="width=device-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width,initial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-scale=1.0"&gt;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&lt;link 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rel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="icon" 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href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="&lt;%= BASE_URL %&gt;favicon.ico"&gt;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&lt;title&gt;&lt;%= 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htmlWebpackPlugin.options.title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%&gt;&lt;/title&gt;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&lt;/head&gt;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&lt;body&gt;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&lt;div id="app"&gt;&lt;/div&gt;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&lt;!-- built files will be auto injected --&gt;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&lt;/body&gt;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153189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E2D7D-FC35-4A46-B4AD-FE0988B1F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Google Maps API </a:t>
            </a:r>
            <a:r>
              <a:rPr lang="ko-KR" altLang="en-US" dirty="0"/>
              <a:t>가이드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8082EA-0BA2-4034-826F-14E382964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여러 개의 </a:t>
            </a:r>
            <a:r>
              <a:rPr lang="en-US" altLang="ko-KR" dirty="0"/>
              <a:t>Marker </a:t>
            </a:r>
            <a:r>
              <a:rPr lang="ko-KR" altLang="en-US" dirty="0"/>
              <a:t>보이기</a:t>
            </a:r>
            <a:r>
              <a:rPr lang="en-US" altLang="ko-KR" dirty="0"/>
              <a:t>(tutorials/google-maps/index3.html)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FFD48E-A9F0-47C9-AD35-BCE01F93CA09}"/>
              </a:ext>
            </a:extLst>
          </p:cNvPr>
          <p:cNvSpPr/>
          <p:nvPr/>
        </p:nvSpPr>
        <p:spPr>
          <a:xfrm>
            <a:off x="1236518" y="1911927"/>
            <a:ext cx="6889173" cy="43787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&lt;script&gt;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function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initMap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// The location of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seoul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station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var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seoul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{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lng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126.9706673,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lat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37.5547787 };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var options =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center: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seoul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zoom: 15,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};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var map = new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google.maps.Map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document.getElementById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('map'), options);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//    var marker = new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google.maps.Marker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({ position: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seoul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, map: map });</a:t>
            </a:r>
          </a:p>
          <a:p>
            <a:endParaRPr lang="en-US" altLang="ko-KR" sz="1200" b="1" dirty="0">
              <a:solidFill>
                <a:srgbClr val="FF000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var locations = [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{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lng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126.97081750370484,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lat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37.55506788676746 },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{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lng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126.97714751697998,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lat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37.56547786297515 },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{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lng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126.98303263797399,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lat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37.57004847771681 },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];</a:t>
            </a:r>
          </a:p>
          <a:p>
            <a:endParaRPr lang="en-US" altLang="ko-KR" sz="1200" b="1" dirty="0">
              <a:solidFill>
                <a:srgbClr val="FF0000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var markers = [];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for (var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0;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&lt;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locations.length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;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++){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markers[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] = new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google.maps.Marker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({ position: locations[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], map: map });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15168478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Vue.js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Vue CLI – standard tool for Vue.js Development</a:t>
            </a: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7E441B7-67EE-4795-9DCF-23070A8984FB}"/>
              </a:ext>
            </a:extLst>
          </p:cNvPr>
          <p:cNvGrpSpPr/>
          <p:nvPr/>
        </p:nvGrpSpPr>
        <p:grpSpPr>
          <a:xfrm>
            <a:off x="9483684" y="0"/>
            <a:ext cx="2708316" cy="801996"/>
            <a:chOff x="9483684" y="0"/>
            <a:chExt cx="2708316" cy="80199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CFC92D0-730C-42CD-A648-F3BC14F6C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83684" y="0"/>
              <a:ext cx="2708316" cy="701893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A231B45-F919-4B6D-8823-07262F7B7A7F}"/>
                </a:ext>
              </a:extLst>
            </p:cNvPr>
            <p:cNvSpPr/>
            <p:nvPr/>
          </p:nvSpPr>
          <p:spPr>
            <a:xfrm>
              <a:off x="10219706" y="432664"/>
              <a:ext cx="1972294" cy="369332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pPr algn="ctr"/>
              <a:r>
                <a:rPr lang="en-US" altLang="ko-KR" dirty="0"/>
                <a:t>https://vuejs.org/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F075CFF-7358-414D-A72F-E003316F0754}"/>
              </a:ext>
            </a:extLst>
          </p:cNvPr>
          <p:cNvSpPr/>
          <p:nvPr/>
        </p:nvSpPr>
        <p:spPr>
          <a:xfrm>
            <a:off x="9248885" y="1419326"/>
            <a:ext cx="22444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https://cli.vuejs.org/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2CA652-4C59-4F18-A82F-6CA458161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259" y="2006930"/>
            <a:ext cx="1800718" cy="485107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A7655F2-FD0B-4230-BE5F-7D11F51F95BC}"/>
              </a:ext>
            </a:extLst>
          </p:cNvPr>
          <p:cNvGrpSpPr/>
          <p:nvPr/>
        </p:nvGrpSpPr>
        <p:grpSpPr>
          <a:xfrm>
            <a:off x="1642259" y="5109105"/>
            <a:ext cx="2979264" cy="307777"/>
            <a:chOff x="1642259" y="6296635"/>
            <a:chExt cx="2979264" cy="30777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9156273-3360-4F79-B04A-99FD17C6EEC1}"/>
                </a:ext>
              </a:extLst>
            </p:cNvPr>
            <p:cNvSpPr/>
            <p:nvPr/>
          </p:nvSpPr>
          <p:spPr>
            <a:xfrm>
              <a:off x="1642259" y="6322118"/>
              <a:ext cx="1800718" cy="2568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A8C495A7-0856-4A36-97EA-080A2CC5B9A4}"/>
                </a:ext>
              </a:extLst>
            </p:cNvPr>
            <p:cNvCxnSpPr>
              <a:cxnSpLocks/>
              <a:stCxn id="5" idx="3"/>
              <a:endCxn id="10" idx="1"/>
            </p:cNvCxnSpPr>
            <p:nvPr/>
          </p:nvCxnSpPr>
          <p:spPr>
            <a:xfrm flipV="1">
              <a:off x="3442977" y="6450524"/>
              <a:ext cx="392753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5D1EEF-CD72-405C-B37D-A9734AE538B7}"/>
                </a:ext>
              </a:extLst>
            </p:cNvPr>
            <p:cNvSpPr txBox="1"/>
            <p:nvPr/>
          </p:nvSpPr>
          <p:spPr>
            <a:xfrm>
              <a:off x="3835730" y="6296635"/>
              <a:ext cx="78579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</a:rPr>
                <a:t>main.js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303B65-6913-446F-8672-304F37A140B9}"/>
              </a:ext>
            </a:extLst>
          </p:cNvPr>
          <p:cNvSpPr/>
          <p:nvPr/>
        </p:nvSpPr>
        <p:spPr>
          <a:xfrm>
            <a:off x="6234545" y="1911925"/>
            <a:ext cx="5923314" cy="48570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import Vue from '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vue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'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import App from './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App.vue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'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Vue.config.productionTip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false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new Vue({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render: h =&gt; h(App),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}).$mount('#app')</a:t>
            </a:r>
          </a:p>
        </p:txBody>
      </p:sp>
    </p:spTree>
    <p:extLst>
      <p:ext uri="{BB962C8B-B14F-4D97-AF65-F5344CB8AC3E}">
        <p14:creationId xmlns:p14="http://schemas.microsoft.com/office/powerpoint/2010/main" val="1793548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Vue.js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Vue CLI – standard tool for Vue.js Development</a:t>
            </a: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7E441B7-67EE-4795-9DCF-23070A8984FB}"/>
              </a:ext>
            </a:extLst>
          </p:cNvPr>
          <p:cNvGrpSpPr/>
          <p:nvPr/>
        </p:nvGrpSpPr>
        <p:grpSpPr>
          <a:xfrm>
            <a:off x="9483684" y="0"/>
            <a:ext cx="2708316" cy="801996"/>
            <a:chOff x="9483684" y="0"/>
            <a:chExt cx="2708316" cy="80199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CFC92D0-730C-42CD-A648-F3BC14F6C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83684" y="0"/>
              <a:ext cx="2708316" cy="701893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A231B45-F919-4B6D-8823-07262F7B7A7F}"/>
                </a:ext>
              </a:extLst>
            </p:cNvPr>
            <p:cNvSpPr/>
            <p:nvPr/>
          </p:nvSpPr>
          <p:spPr>
            <a:xfrm>
              <a:off x="10219706" y="432664"/>
              <a:ext cx="1972294" cy="369332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pPr algn="ctr"/>
              <a:r>
                <a:rPr lang="en-US" altLang="ko-KR" dirty="0"/>
                <a:t>https://vuejs.org/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F075CFF-7358-414D-A72F-E003316F0754}"/>
              </a:ext>
            </a:extLst>
          </p:cNvPr>
          <p:cNvSpPr/>
          <p:nvPr/>
        </p:nvSpPr>
        <p:spPr>
          <a:xfrm>
            <a:off x="9248885" y="1419326"/>
            <a:ext cx="22444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https://cli.vuejs.org/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2CA652-4C59-4F18-A82F-6CA458161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259" y="2006930"/>
            <a:ext cx="1800718" cy="485107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A7655F2-FD0B-4230-BE5F-7D11F51F95BC}"/>
              </a:ext>
            </a:extLst>
          </p:cNvPr>
          <p:cNvGrpSpPr/>
          <p:nvPr/>
        </p:nvGrpSpPr>
        <p:grpSpPr>
          <a:xfrm>
            <a:off x="1642259" y="4847855"/>
            <a:ext cx="4728139" cy="307777"/>
            <a:chOff x="1642259" y="6296635"/>
            <a:chExt cx="4728139" cy="30777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9156273-3360-4F79-B04A-99FD17C6EEC1}"/>
                </a:ext>
              </a:extLst>
            </p:cNvPr>
            <p:cNvSpPr/>
            <p:nvPr/>
          </p:nvSpPr>
          <p:spPr>
            <a:xfrm>
              <a:off x="1642259" y="6322118"/>
              <a:ext cx="1800718" cy="2568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A8C495A7-0856-4A36-97EA-080A2CC5B9A4}"/>
                </a:ext>
              </a:extLst>
            </p:cNvPr>
            <p:cNvCxnSpPr>
              <a:cxnSpLocks/>
              <a:stCxn id="5" idx="3"/>
              <a:endCxn id="10" idx="1"/>
            </p:cNvCxnSpPr>
            <p:nvPr/>
          </p:nvCxnSpPr>
          <p:spPr>
            <a:xfrm flipV="1">
              <a:off x="3442977" y="6450524"/>
              <a:ext cx="392753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5D1EEF-CD72-405C-B37D-A9734AE538B7}"/>
                </a:ext>
              </a:extLst>
            </p:cNvPr>
            <p:cNvSpPr txBox="1"/>
            <p:nvPr/>
          </p:nvSpPr>
          <p:spPr>
            <a:xfrm>
              <a:off x="3835730" y="6296635"/>
              <a:ext cx="253466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b="1" dirty="0" err="1">
                  <a:solidFill>
                    <a:srgbClr val="FF0000"/>
                  </a:solidFill>
                </a:rPr>
                <a:t>App.vue</a:t>
              </a:r>
              <a:r>
                <a:rPr lang="en-US" altLang="ko-KR" sz="1400" b="1" dirty="0">
                  <a:solidFill>
                    <a:srgbClr val="FF0000"/>
                  </a:solidFill>
                </a:rPr>
                <a:t>(main component)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303B65-6913-446F-8672-304F37A140B9}"/>
              </a:ext>
            </a:extLst>
          </p:cNvPr>
          <p:cNvSpPr/>
          <p:nvPr/>
        </p:nvSpPr>
        <p:spPr>
          <a:xfrm>
            <a:off x="6234545" y="1911925"/>
            <a:ext cx="5923314" cy="48570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&lt;template&gt;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&lt;div id="app"&gt;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&lt;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img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alt="Vue logo"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src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="./assets/logo.png"&gt;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&lt;HelloWorld msg="Welcome to Your Vue.js App"/&gt;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&lt;/div&gt;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&lt;/template&gt;</a:t>
            </a:r>
          </a:p>
          <a:p>
            <a:endParaRPr lang="en-US" altLang="ko-KR" sz="12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&lt;script&gt;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import HelloWorld from './components/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HelloWorld.vue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'</a:t>
            </a:r>
          </a:p>
          <a:p>
            <a:endParaRPr lang="en-US" altLang="ko-KR" sz="12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export default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name: 'App',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components: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HelloWorld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&lt;/script&gt;</a:t>
            </a:r>
          </a:p>
          <a:p>
            <a:endParaRPr lang="en-US" altLang="ko-KR" sz="12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&lt;style&gt;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#app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font-family: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Avenir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Helvetica, Arial, sans-serif;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text-align: center;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color: #2c3e50;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margin-top: 60px;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&lt;/style&gt;</a:t>
            </a:r>
          </a:p>
        </p:txBody>
      </p:sp>
    </p:spTree>
    <p:extLst>
      <p:ext uri="{BB962C8B-B14F-4D97-AF65-F5344CB8AC3E}">
        <p14:creationId xmlns:p14="http://schemas.microsoft.com/office/powerpoint/2010/main" val="18120021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Vue.js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Vue CLI – standard tool for Vue.js Development</a:t>
            </a: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7E441B7-67EE-4795-9DCF-23070A8984FB}"/>
              </a:ext>
            </a:extLst>
          </p:cNvPr>
          <p:cNvGrpSpPr/>
          <p:nvPr/>
        </p:nvGrpSpPr>
        <p:grpSpPr>
          <a:xfrm>
            <a:off x="9483684" y="0"/>
            <a:ext cx="2708316" cy="801996"/>
            <a:chOff x="9483684" y="0"/>
            <a:chExt cx="2708316" cy="80199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CFC92D0-730C-42CD-A648-F3BC14F6C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83684" y="0"/>
              <a:ext cx="2708316" cy="701893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A231B45-F919-4B6D-8823-07262F7B7A7F}"/>
                </a:ext>
              </a:extLst>
            </p:cNvPr>
            <p:cNvSpPr/>
            <p:nvPr/>
          </p:nvSpPr>
          <p:spPr>
            <a:xfrm>
              <a:off x="10219706" y="432664"/>
              <a:ext cx="1972294" cy="369332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pPr algn="ctr"/>
              <a:r>
                <a:rPr lang="en-US" altLang="ko-KR" dirty="0"/>
                <a:t>https://vuejs.org/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F075CFF-7358-414D-A72F-E003316F0754}"/>
              </a:ext>
            </a:extLst>
          </p:cNvPr>
          <p:cNvSpPr/>
          <p:nvPr/>
        </p:nvSpPr>
        <p:spPr>
          <a:xfrm>
            <a:off x="9248885" y="1419326"/>
            <a:ext cx="22444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https://cli.vuejs.org/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2CA652-4C59-4F18-A82F-6CA458161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259" y="2006930"/>
            <a:ext cx="1800718" cy="485107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A7655F2-FD0B-4230-BE5F-7D11F51F95BC}"/>
              </a:ext>
            </a:extLst>
          </p:cNvPr>
          <p:cNvGrpSpPr/>
          <p:nvPr/>
        </p:nvGrpSpPr>
        <p:grpSpPr>
          <a:xfrm>
            <a:off x="1642259" y="4847855"/>
            <a:ext cx="4728139" cy="307777"/>
            <a:chOff x="1642259" y="6296635"/>
            <a:chExt cx="4728139" cy="30777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9156273-3360-4F79-B04A-99FD17C6EEC1}"/>
                </a:ext>
              </a:extLst>
            </p:cNvPr>
            <p:cNvSpPr/>
            <p:nvPr/>
          </p:nvSpPr>
          <p:spPr>
            <a:xfrm>
              <a:off x="1642259" y="6322118"/>
              <a:ext cx="1800718" cy="2568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A8C495A7-0856-4A36-97EA-080A2CC5B9A4}"/>
                </a:ext>
              </a:extLst>
            </p:cNvPr>
            <p:cNvCxnSpPr>
              <a:cxnSpLocks/>
              <a:stCxn id="5" idx="3"/>
              <a:endCxn id="10" idx="1"/>
            </p:cNvCxnSpPr>
            <p:nvPr/>
          </p:nvCxnSpPr>
          <p:spPr>
            <a:xfrm flipV="1">
              <a:off x="3442977" y="6450524"/>
              <a:ext cx="392753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5D1EEF-CD72-405C-B37D-A9734AE538B7}"/>
                </a:ext>
              </a:extLst>
            </p:cNvPr>
            <p:cNvSpPr txBox="1"/>
            <p:nvPr/>
          </p:nvSpPr>
          <p:spPr>
            <a:xfrm>
              <a:off x="3835730" y="6296635"/>
              <a:ext cx="253466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b="1" dirty="0" err="1">
                  <a:solidFill>
                    <a:srgbClr val="FF0000"/>
                  </a:solidFill>
                </a:rPr>
                <a:t>App.vue</a:t>
              </a:r>
              <a:r>
                <a:rPr lang="en-US" altLang="ko-KR" sz="1400" b="1" dirty="0">
                  <a:solidFill>
                    <a:srgbClr val="FF0000"/>
                  </a:solidFill>
                </a:rPr>
                <a:t>(main component)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303B65-6913-446F-8672-304F37A140B9}"/>
              </a:ext>
            </a:extLst>
          </p:cNvPr>
          <p:cNvSpPr/>
          <p:nvPr/>
        </p:nvSpPr>
        <p:spPr>
          <a:xfrm>
            <a:off x="6234545" y="1911925"/>
            <a:ext cx="5923314" cy="48570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&lt;template&gt;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&lt;div id="app"&gt;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&lt;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img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alt="Vue logo"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src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="./assets/logo.png"&gt;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&lt;HelloWorld 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msg="Welcome to Your Vue.js App"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&lt;/div&gt;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&lt;/template&gt;</a:t>
            </a:r>
          </a:p>
          <a:p>
            <a:endParaRPr lang="en-US" altLang="ko-KR" sz="12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&lt;script&gt;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import HelloWorld from './components/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HelloWorld.vue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'</a:t>
            </a:r>
          </a:p>
          <a:p>
            <a:endParaRPr lang="en-US" altLang="ko-KR" sz="12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export default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name: 'App',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components: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HelloWorld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&lt;/script&gt;</a:t>
            </a:r>
          </a:p>
          <a:p>
            <a:endParaRPr lang="en-US" altLang="ko-KR" sz="12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&lt;style&gt;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#app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font-family: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Avenir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Helvetica, Arial, sans-serif;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text-align: center;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color: #2c3e50;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margin-top: 60px;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&lt;/style&gt;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7097F50-3E7F-410D-9F6F-C50F24CB38E6}"/>
              </a:ext>
            </a:extLst>
          </p:cNvPr>
          <p:cNvGrpSpPr/>
          <p:nvPr/>
        </p:nvGrpSpPr>
        <p:grpSpPr>
          <a:xfrm>
            <a:off x="1642259" y="4539098"/>
            <a:ext cx="3695549" cy="307777"/>
            <a:chOff x="1642259" y="6296635"/>
            <a:chExt cx="3695549" cy="307777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AF2F145-334C-46DA-A98A-3A1AD9E56F72}"/>
                </a:ext>
              </a:extLst>
            </p:cNvPr>
            <p:cNvSpPr/>
            <p:nvPr/>
          </p:nvSpPr>
          <p:spPr>
            <a:xfrm>
              <a:off x="1642259" y="6322118"/>
              <a:ext cx="1800718" cy="2568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971DDC4B-A41F-4965-841A-6950636C38DD}"/>
                </a:ext>
              </a:extLst>
            </p:cNvPr>
            <p:cNvCxnSpPr>
              <a:cxnSpLocks/>
              <a:stCxn id="18" idx="3"/>
              <a:endCxn id="20" idx="1"/>
            </p:cNvCxnSpPr>
            <p:nvPr/>
          </p:nvCxnSpPr>
          <p:spPr>
            <a:xfrm flipV="1">
              <a:off x="3442977" y="6450524"/>
              <a:ext cx="392753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24B584D-D304-4BA1-B7F2-A3DFAE10DBD8}"/>
                </a:ext>
              </a:extLst>
            </p:cNvPr>
            <p:cNvSpPr txBox="1"/>
            <p:nvPr/>
          </p:nvSpPr>
          <p:spPr>
            <a:xfrm>
              <a:off x="3835730" y="6296635"/>
              <a:ext cx="15020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b="1" dirty="0" err="1">
                  <a:solidFill>
                    <a:srgbClr val="FF0000"/>
                  </a:solidFill>
                </a:rPr>
                <a:t>HelloWorld.vue</a:t>
              </a:r>
              <a:endParaRPr lang="en-US" altLang="ko-KR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7F75B87-03E3-4BAB-ABD3-887B7BD44651}"/>
              </a:ext>
            </a:extLst>
          </p:cNvPr>
          <p:cNvSpPr/>
          <p:nvPr/>
        </p:nvSpPr>
        <p:spPr>
          <a:xfrm>
            <a:off x="8129376" y="3978232"/>
            <a:ext cx="3871356" cy="2652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&lt;template&gt;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&lt;div class="hello"&gt;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&lt;h1&gt;{{ msg }}&lt;/h1&gt;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&lt;/div&gt;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&lt;/template&gt;</a:t>
            </a:r>
          </a:p>
          <a:p>
            <a:endParaRPr lang="en-US" altLang="ko-KR" sz="12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&lt;script&gt;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export default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name: 'HelloWorld',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props: {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msg: String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18061573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7A657-4BCC-4F2A-86CE-0E3B9985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Vue.js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F801D4-AD96-426C-86C2-C98F8AB2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Vue CLI – standard tool for Vue.js Development</a:t>
            </a: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7E441B7-67EE-4795-9DCF-23070A8984FB}"/>
              </a:ext>
            </a:extLst>
          </p:cNvPr>
          <p:cNvGrpSpPr/>
          <p:nvPr/>
        </p:nvGrpSpPr>
        <p:grpSpPr>
          <a:xfrm>
            <a:off x="9483684" y="0"/>
            <a:ext cx="2708316" cy="801996"/>
            <a:chOff x="9483684" y="0"/>
            <a:chExt cx="2708316" cy="80199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CFC92D0-730C-42CD-A648-F3BC14F6C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83684" y="0"/>
              <a:ext cx="2708316" cy="701893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A231B45-F919-4B6D-8823-07262F7B7A7F}"/>
                </a:ext>
              </a:extLst>
            </p:cNvPr>
            <p:cNvSpPr/>
            <p:nvPr/>
          </p:nvSpPr>
          <p:spPr>
            <a:xfrm>
              <a:off x="10219706" y="432664"/>
              <a:ext cx="1972294" cy="369332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pPr algn="ctr"/>
              <a:r>
                <a:rPr lang="en-US" altLang="ko-KR" dirty="0"/>
                <a:t>https://vuejs.org/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F075CFF-7358-414D-A72F-E003316F0754}"/>
              </a:ext>
            </a:extLst>
          </p:cNvPr>
          <p:cNvSpPr/>
          <p:nvPr/>
        </p:nvSpPr>
        <p:spPr>
          <a:xfrm>
            <a:off x="9248885" y="1419326"/>
            <a:ext cx="22444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https://cli.vuejs.org/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2C6406-27EA-45DC-BCBD-F4D87785B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246" y="2219119"/>
            <a:ext cx="6436885" cy="459074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98B0AA2-D089-4432-8903-19881978F30E}"/>
              </a:ext>
            </a:extLst>
          </p:cNvPr>
          <p:cNvSpPr/>
          <p:nvPr/>
        </p:nvSpPr>
        <p:spPr>
          <a:xfrm>
            <a:off x="1768246" y="1868992"/>
            <a:ext cx="87792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https://www.youtube.com/playlist?list=PLZzSdj89sCN0sLqrTKf2m7lXe_93C19UG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608480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CC6F671-F58E-45EA-BBBB-F38FA5D36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652" y="1338408"/>
            <a:ext cx="1895475" cy="48577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17C4773-3BDA-4FDE-9082-4380A125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Vue.js / Nuxt.js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5B454-3B78-406C-856A-E311CA0B9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853"/>
            <a:ext cx="11353800" cy="1157748"/>
          </a:xfrm>
        </p:spPr>
        <p:txBody>
          <a:bodyPr/>
          <a:lstStyle/>
          <a:p>
            <a:r>
              <a:rPr lang="en-US" altLang="ko-KR" dirty="0"/>
              <a:t>                 (</a:t>
            </a:r>
            <a:r>
              <a:rPr lang="en-US" altLang="ko-KR" dirty="0">
                <a:hlinkClick r:id="rId3"/>
              </a:rPr>
              <a:t>https://nuxtjs.org/</a:t>
            </a:r>
            <a:r>
              <a:rPr lang="en-US" altLang="ko-KR" dirty="0"/>
              <a:t>) – The Intuitive Vue Framework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9427B27-6ABD-4FF3-91B4-315C6822F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8389" y="2319647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615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CC6F671-F58E-45EA-BBBB-F38FA5D36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652" y="1338408"/>
            <a:ext cx="1895475" cy="48577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17C4773-3BDA-4FDE-9082-4380A125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Vue.js / Nuxt.js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5B454-3B78-406C-856A-E311CA0B9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853"/>
            <a:ext cx="11353800" cy="1157748"/>
          </a:xfrm>
        </p:spPr>
        <p:txBody>
          <a:bodyPr/>
          <a:lstStyle/>
          <a:p>
            <a:r>
              <a:rPr lang="en-US" altLang="ko-KR" dirty="0"/>
              <a:t>                 (</a:t>
            </a:r>
            <a:r>
              <a:rPr lang="en-US" altLang="ko-KR" dirty="0">
                <a:hlinkClick r:id="rId3"/>
              </a:rPr>
              <a:t>https://nuxtjs.org/</a:t>
            </a:r>
            <a:r>
              <a:rPr lang="en-US" altLang="ko-KR" dirty="0"/>
              <a:t>) – The Intuitive Vue Framework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017086-9FDC-4CC5-AAB8-AD12DC94239D}"/>
              </a:ext>
            </a:extLst>
          </p:cNvPr>
          <p:cNvSpPr/>
          <p:nvPr/>
        </p:nvSpPr>
        <p:spPr>
          <a:xfrm>
            <a:off x="1088572" y="1914436"/>
            <a:ext cx="6915397" cy="4488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altLang="ko-KR" sz="1200" dirty="0"/>
              <a:t>C:\&gt;</a:t>
            </a:r>
            <a:r>
              <a:rPr lang="es-ES" altLang="ko-KR" sz="1200" b="1" dirty="0">
                <a:solidFill>
                  <a:srgbClr val="FF0000"/>
                </a:solidFill>
              </a:rPr>
              <a:t>npx create-nuxt-app </a:t>
            </a:r>
            <a:r>
              <a:rPr lang="en-US" altLang="ko-KR" sz="1200" b="1" dirty="0" err="1">
                <a:solidFill>
                  <a:srgbClr val="FF0000"/>
                </a:solidFill>
              </a:rPr>
              <a:t>nuxt</a:t>
            </a:r>
            <a:endParaRPr lang="es-ES" altLang="ko-KR" sz="12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s-ES" altLang="ko-KR" sz="1200" dirty="0"/>
              <a:t>create-nuxt-app v3.1.0</a:t>
            </a:r>
          </a:p>
          <a:p>
            <a:pPr>
              <a:lnSpc>
                <a:spcPct val="150000"/>
              </a:lnSpc>
            </a:pPr>
            <a:r>
              <a:rPr lang="es-ES" altLang="ko-KR" sz="1200" dirty="0"/>
              <a:t>✨  Generating Nuxt.js project in nuxt</a:t>
            </a:r>
          </a:p>
          <a:p>
            <a:pPr>
              <a:lnSpc>
                <a:spcPct val="150000"/>
              </a:lnSpc>
            </a:pPr>
            <a:r>
              <a:rPr lang="es-ES" altLang="ko-KR" sz="1200" dirty="0"/>
              <a:t>? Project name: nuxt</a:t>
            </a:r>
          </a:p>
          <a:p>
            <a:pPr>
              <a:lnSpc>
                <a:spcPct val="150000"/>
              </a:lnSpc>
            </a:pPr>
            <a:r>
              <a:rPr lang="es-ES" altLang="ko-KR" sz="1200" dirty="0"/>
              <a:t>? Programming language: JavaScript</a:t>
            </a:r>
          </a:p>
          <a:p>
            <a:pPr>
              <a:lnSpc>
                <a:spcPct val="150000"/>
              </a:lnSpc>
            </a:pPr>
            <a:r>
              <a:rPr lang="es-ES" altLang="ko-KR" sz="1200" dirty="0"/>
              <a:t>? Package manager: Npm</a:t>
            </a:r>
          </a:p>
          <a:p>
            <a:pPr>
              <a:lnSpc>
                <a:spcPct val="150000"/>
              </a:lnSpc>
            </a:pPr>
            <a:r>
              <a:rPr lang="es-ES" altLang="ko-KR" sz="1200" dirty="0"/>
              <a:t>? UI framework: (Press &lt;space&gt; to select, &lt;a&gt; to toggle all, &lt;i&gt; to invert selection)</a:t>
            </a:r>
          </a:p>
          <a:p>
            <a:pPr>
              <a:lnSpc>
                <a:spcPct val="150000"/>
              </a:lnSpc>
            </a:pPr>
            <a:r>
              <a:rPr lang="es-ES" altLang="ko-KR" sz="1200" dirty="0"/>
              <a:t>? Nuxt.js modules: (Press &lt;space&gt; to select, &lt;a&gt; to toggle all, &lt;i&gt; to invert selection)</a:t>
            </a:r>
          </a:p>
          <a:p>
            <a:pPr>
              <a:lnSpc>
                <a:spcPct val="150000"/>
              </a:lnSpc>
            </a:pPr>
            <a:r>
              <a:rPr lang="es-ES" altLang="ko-KR" sz="1200" dirty="0"/>
              <a:t>? Linting tools: (Press &lt;space&gt; to select, &lt;a&gt; to toggle all, &lt;i&gt; to invert selection)</a:t>
            </a:r>
          </a:p>
          <a:p>
            <a:pPr>
              <a:lnSpc>
                <a:spcPct val="150000"/>
              </a:lnSpc>
            </a:pPr>
            <a:r>
              <a:rPr lang="es-ES" altLang="ko-KR" sz="1200" dirty="0"/>
              <a:t>? Testing framework: None</a:t>
            </a:r>
          </a:p>
          <a:p>
            <a:pPr>
              <a:lnSpc>
                <a:spcPct val="150000"/>
              </a:lnSpc>
            </a:pPr>
            <a:r>
              <a:rPr lang="es-ES" altLang="ko-KR" sz="1200" dirty="0"/>
              <a:t>? Rendering mode: Universal (SSR / SSG)</a:t>
            </a:r>
          </a:p>
          <a:p>
            <a:pPr>
              <a:lnSpc>
                <a:spcPct val="150000"/>
              </a:lnSpc>
            </a:pPr>
            <a:r>
              <a:rPr lang="es-ES" altLang="ko-KR" sz="1200" dirty="0"/>
              <a:t>? Deployment target: Server (Node.js hosting)</a:t>
            </a:r>
          </a:p>
          <a:p>
            <a:pPr>
              <a:lnSpc>
                <a:spcPct val="150000"/>
              </a:lnSpc>
            </a:pPr>
            <a:r>
              <a:rPr lang="es-ES" altLang="ko-KR" sz="1200" dirty="0"/>
              <a:t>? Development tools: (Press &lt;space&gt; to select, &lt;a&gt; to toggle all, &lt;i&gt; to invert selection)</a:t>
            </a:r>
          </a:p>
          <a:p>
            <a:pPr>
              <a:lnSpc>
                <a:spcPct val="150000"/>
              </a:lnSpc>
            </a:pPr>
            <a:endParaRPr lang="es-ES" altLang="ko-KR" sz="1200" dirty="0"/>
          </a:p>
          <a:p>
            <a:pPr>
              <a:lnSpc>
                <a:spcPct val="150000"/>
              </a:lnSpc>
            </a:pPr>
            <a:r>
              <a:rPr lang="es-ES" altLang="ko-KR" sz="1200" dirty="0"/>
              <a:t>C:\&gt;cd nuxt</a:t>
            </a:r>
          </a:p>
          <a:p>
            <a:pPr>
              <a:lnSpc>
                <a:spcPct val="150000"/>
              </a:lnSpc>
            </a:pPr>
            <a:r>
              <a:rPr lang="es-ES" altLang="ko-KR" sz="1200" dirty="0"/>
              <a:t>C:\nuxt&gt; </a:t>
            </a:r>
            <a:r>
              <a:rPr lang="es-ES" altLang="ko-KR" sz="1200" b="1" dirty="0">
                <a:solidFill>
                  <a:srgbClr val="FF0000"/>
                </a:solidFill>
              </a:rPr>
              <a:t>npm run dev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7B7B5C-EB76-4FAE-A3B6-0B1CA6B66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368" y="2480186"/>
            <a:ext cx="5402631" cy="437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3971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CC6F671-F58E-45EA-BBBB-F38FA5D36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652" y="1338408"/>
            <a:ext cx="1895475" cy="48577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17C4773-3BDA-4FDE-9082-4380A125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Vue.js / Nuxt.js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5B454-3B78-406C-856A-E311CA0B9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853"/>
            <a:ext cx="11353800" cy="1157748"/>
          </a:xfrm>
        </p:spPr>
        <p:txBody>
          <a:bodyPr/>
          <a:lstStyle/>
          <a:p>
            <a:r>
              <a:rPr lang="en-US" altLang="ko-KR" dirty="0"/>
              <a:t>                 (</a:t>
            </a:r>
            <a:r>
              <a:rPr lang="en-US" altLang="ko-KR" dirty="0">
                <a:hlinkClick r:id="rId3"/>
              </a:rPr>
              <a:t>https://nuxtjs.org/</a:t>
            </a:r>
            <a:r>
              <a:rPr lang="en-US" altLang="ko-KR" dirty="0"/>
              <a:t>) – The Intuitive Vue Framework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C78329-4C3E-4A17-8333-0955D124F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183" y="1911927"/>
            <a:ext cx="1231944" cy="4946073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5E017160-1FF0-4814-B0C1-D7E081DABCD6}"/>
              </a:ext>
            </a:extLst>
          </p:cNvPr>
          <p:cNvGrpSpPr/>
          <p:nvPr/>
        </p:nvGrpSpPr>
        <p:grpSpPr>
          <a:xfrm>
            <a:off x="1774183" y="6398360"/>
            <a:ext cx="2839531" cy="307777"/>
            <a:chOff x="1797934" y="6308510"/>
            <a:chExt cx="2839531" cy="30777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F5AEF1A-31A6-43DB-8591-DB683EC66A8F}"/>
                </a:ext>
              </a:extLst>
            </p:cNvPr>
            <p:cNvSpPr/>
            <p:nvPr/>
          </p:nvSpPr>
          <p:spPr>
            <a:xfrm>
              <a:off x="1797934" y="6356121"/>
              <a:ext cx="1231944" cy="2125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E0D3449A-FBBB-4A56-8B70-B45DCD2B194F}"/>
                </a:ext>
              </a:extLst>
            </p:cNvPr>
            <p:cNvCxnSpPr>
              <a:cxnSpLocks/>
              <a:stCxn id="11" idx="3"/>
              <a:endCxn id="13" idx="1"/>
            </p:cNvCxnSpPr>
            <p:nvPr/>
          </p:nvCxnSpPr>
          <p:spPr>
            <a:xfrm>
              <a:off x="3029878" y="6462399"/>
              <a:ext cx="318964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6DD1CA-4FC5-4DF5-8682-8D0F18A12C4D}"/>
                </a:ext>
              </a:extLst>
            </p:cNvPr>
            <p:cNvSpPr txBox="1"/>
            <p:nvPr/>
          </p:nvSpPr>
          <p:spPr>
            <a:xfrm>
              <a:off x="3348842" y="6308510"/>
              <a:ext cx="128862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b="1" dirty="0" err="1">
                  <a:solidFill>
                    <a:srgbClr val="FF0000"/>
                  </a:solidFill>
                </a:rPr>
                <a:t>package.json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FD9ADD-C53C-45F1-ADDD-2C45552747B5}"/>
              </a:ext>
            </a:extLst>
          </p:cNvPr>
          <p:cNvSpPr/>
          <p:nvPr/>
        </p:nvSpPr>
        <p:spPr>
          <a:xfrm>
            <a:off x="4845132" y="1911925"/>
            <a:ext cx="7312727" cy="48570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"name": "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nuxt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",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"version": "1.0.0",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"private": true,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"scripts": {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"dev": "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nuxt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",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"build": "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nuxt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build",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"start": "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nuxt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start",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"export": "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nuxt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export",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"serve": "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nuxt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serve"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},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"dependencies": {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"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nuxt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": "^2.13.0"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},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"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devDependencies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": {}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742639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CC6F671-F58E-45EA-BBBB-F38FA5D36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652" y="1338408"/>
            <a:ext cx="1895475" cy="48577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17C4773-3BDA-4FDE-9082-4380A125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Vue.js / Nuxt.js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5B454-3B78-406C-856A-E311CA0B9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853"/>
            <a:ext cx="11353800" cy="1157748"/>
          </a:xfrm>
        </p:spPr>
        <p:txBody>
          <a:bodyPr/>
          <a:lstStyle/>
          <a:p>
            <a:r>
              <a:rPr lang="en-US" altLang="ko-KR" dirty="0"/>
              <a:t>                 (</a:t>
            </a:r>
            <a:r>
              <a:rPr lang="en-US" altLang="ko-KR" dirty="0">
                <a:hlinkClick r:id="rId3"/>
              </a:rPr>
              <a:t>https://nuxtjs.org/</a:t>
            </a:r>
            <a:r>
              <a:rPr lang="en-US" altLang="ko-KR" dirty="0"/>
              <a:t>) – The Intuitive Vue Framework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C78329-4C3E-4A17-8333-0955D124F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183" y="1911927"/>
            <a:ext cx="1231944" cy="4946073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5E017160-1FF0-4814-B0C1-D7E081DABCD6}"/>
              </a:ext>
            </a:extLst>
          </p:cNvPr>
          <p:cNvGrpSpPr/>
          <p:nvPr/>
        </p:nvGrpSpPr>
        <p:grpSpPr>
          <a:xfrm>
            <a:off x="1774183" y="5947102"/>
            <a:ext cx="2881722" cy="307777"/>
            <a:chOff x="1797934" y="6308510"/>
            <a:chExt cx="2881722" cy="30777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F5AEF1A-31A6-43DB-8591-DB683EC66A8F}"/>
                </a:ext>
              </a:extLst>
            </p:cNvPr>
            <p:cNvSpPr/>
            <p:nvPr/>
          </p:nvSpPr>
          <p:spPr>
            <a:xfrm>
              <a:off x="1797934" y="6356121"/>
              <a:ext cx="1231944" cy="2125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E0D3449A-FBBB-4A56-8B70-B45DCD2B194F}"/>
                </a:ext>
              </a:extLst>
            </p:cNvPr>
            <p:cNvCxnSpPr>
              <a:cxnSpLocks/>
              <a:stCxn id="11" idx="3"/>
              <a:endCxn id="13" idx="1"/>
            </p:cNvCxnSpPr>
            <p:nvPr/>
          </p:nvCxnSpPr>
          <p:spPr>
            <a:xfrm>
              <a:off x="3029878" y="6462399"/>
              <a:ext cx="318964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6DD1CA-4FC5-4DF5-8682-8D0F18A12C4D}"/>
                </a:ext>
              </a:extLst>
            </p:cNvPr>
            <p:cNvSpPr txBox="1"/>
            <p:nvPr/>
          </p:nvSpPr>
          <p:spPr>
            <a:xfrm>
              <a:off x="3348842" y="6308510"/>
              <a:ext cx="133081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</a:rPr>
                <a:t>nuxt.config.js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FD9ADD-C53C-45F1-ADDD-2C45552747B5}"/>
              </a:ext>
            </a:extLst>
          </p:cNvPr>
          <p:cNvSpPr/>
          <p:nvPr/>
        </p:nvSpPr>
        <p:spPr>
          <a:xfrm>
            <a:off x="4833257" y="1911925"/>
            <a:ext cx="7324602" cy="48570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export default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/*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**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Nuxt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rendering mode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** See https://nuxtjs.org/api/configuration-mode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*/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mode: 'universal',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/*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**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Nuxt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target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** See https://nuxtjs.org/api/configuration-target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*/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target: 'server',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/*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** Headers of the page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** See https://nuxtjs.org/api/configuration-head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*/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head: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title: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process.env.npm_package_name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|| '',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meta: [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{ charset: 'utf-8' },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{ name: 'viewport', content: 'width=device-width, initial-scale=1' },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{ hid: 'description', name: 'description', content: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process.env.npm_package_description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|| '' 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],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link: [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{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rel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'icon', type: 'image/x-icon',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href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'/favicon.ico' 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]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},</a:t>
            </a:r>
          </a:p>
        </p:txBody>
      </p:sp>
    </p:spTree>
    <p:extLst>
      <p:ext uri="{BB962C8B-B14F-4D97-AF65-F5344CB8AC3E}">
        <p14:creationId xmlns:p14="http://schemas.microsoft.com/office/powerpoint/2010/main" val="15324457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CC6F671-F58E-45EA-BBBB-F38FA5D36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652" y="1338408"/>
            <a:ext cx="1895475" cy="48577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17C4773-3BDA-4FDE-9082-4380A125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Vue.js / Nuxt.js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5B454-3B78-406C-856A-E311CA0B9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853"/>
            <a:ext cx="11353800" cy="1157748"/>
          </a:xfrm>
        </p:spPr>
        <p:txBody>
          <a:bodyPr/>
          <a:lstStyle/>
          <a:p>
            <a:r>
              <a:rPr lang="en-US" altLang="ko-KR" dirty="0"/>
              <a:t>                 (</a:t>
            </a:r>
            <a:r>
              <a:rPr lang="en-US" altLang="ko-KR" dirty="0">
                <a:hlinkClick r:id="rId3"/>
              </a:rPr>
              <a:t>https://nuxtjs.org/</a:t>
            </a:r>
            <a:r>
              <a:rPr lang="en-US" altLang="ko-KR" dirty="0"/>
              <a:t>) – The Intuitive Vue Framework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C78329-4C3E-4A17-8333-0955D124F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183" y="1911927"/>
            <a:ext cx="1231944" cy="4946073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5E017160-1FF0-4814-B0C1-D7E081DABCD6}"/>
              </a:ext>
            </a:extLst>
          </p:cNvPr>
          <p:cNvGrpSpPr/>
          <p:nvPr/>
        </p:nvGrpSpPr>
        <p:grpSpPr>
          <a:xfrm>
            <a:off x="1774183" y="5947102"/>
            <a:ext cx="2881722" cy="307777"/>
            <a:chOff x="1797934" y="6308510"/>
            <a:chExt cx="2881722" cy="30777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F5AEF1A-31A6-43DB-8591-DB683EC66A8F}"/>
                </a:ext>
              </a:extLst>
            </p:cNvPr>
            <p:cNvSpPr/>
            <p:nvPr/>
          </p:nvSpPr>
          <p:spPr>
            <a:xfrm>
              <a:off x="1797934" y="6356121"/>
              <a:ext cx="1231944" cy="2125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E0D3449A-FBBB-4A56-8B70-B45DCD2B194F}"/>
                </a:ext>
              </a:extLst>
            </p:cNvPr>
            <p:cNvCxnSpPr>
              <a:cxnSpLocks/>
              <a:stCxn id="11" idx="3"/>
              <a:endCxn id="13" idx="1"/>
            </p:cNvCxnSpPr>
            <p:nvPr/>
          </p:nvCxnSpPr>
          <p:spPr>
            <a:xfrm>
              <a:off x="3029878" y="6462399"/>
              <a:ext cx="318964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6DD1CA-4FC5-4DF5-8682-8D0F18A12C4D}"/>
                </a:ext>
              </a:extLst>
            </p:cNvPr>
            <p:cNvSpPr txBox="1"/>
            <p:nvPr/>
          </p:nvSpPr>
          <p:spPr>
            <a:xfrm>
              <a:off x="3348842" y="6308510"/>
              <a:ext cx="133081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</a:rPr>
                <a:t>nuxt.config.js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FD9ADD-C53C-45F1-ADDD-2C45552747B5}"/>
              </a:ext>
            </a:extLst>
          </p:cNvPr>
          <p:cNvSpPr/>
          <p:nvPr/>
        </p:nvSpPr>
        <p:spPr>
          <a:xfrm>
            <a:off x="4833257" y="1911925"/>
            <a:ext cx="7324602" cy="48570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/*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** Global CSS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*/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css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[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],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/*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** Plugins to load before mounting the App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** https://nuxtjs.org/guide/plugins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*/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plugins: [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],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/*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** Auto import components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** See https://nuxtjs.org/api/configuration-components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*/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components: true,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/*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** Nuxt.js dev-modules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*/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buildModules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[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],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/*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** Nuxt.js modules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*/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modules: [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],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DD0908-0CB6-4DD7-9A69-9050203B541A}"/>
              </a:ext>
            </a:extLst>
          </p:cNvPr>
          <p:cNvSpPr/>
          <p:nvPr/>
        </p:nvSpPr>
        <p:spPr>
          <a:xfrm>
            <a:off x="7991784" y="5490623"/>
            <a:ext cx="4200216" cy="1364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/*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** Build configuration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** See https://nuxtjs.org/api/configuration-build/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*/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build: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82744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CC6F671-F58E-45EA-BBBB-F38FA5D36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652" y="1338408"/>
            <a:ext cx="1895475" cy="48577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17C4773-3BDA-4FDE-9082-4380A125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Vue.js / Nuxt.js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5B454-3B78-406C-856A-E311CA0B9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853"/>
            <a:ext cx="11353800" cy="1157748"/>
          </a:xfrm>
        </p:spPr>
        <p:txBody>
          <a:bodyPr/>
          <a:lstStyle/>
          <a:p>
            <a:r>
              <a:rPr lang="en-US" altLang="ko-KR" dirty="0"/>
              <a:t>                 (</a:t>
            </a:r>
            <a:r>
              <a:rPr lang="en-US" altLang="ko-KR" dirty="0">
                <a:hlinkClick r:id="rId3"/>
              </a:rPr>
              <a:t>https://nuxtjs.org/</a:t>
            </a:r>
            <a:r>
              <a:rPr lang="en-US" altLang="ko-KR" dirty="0"/>
              <a:t>) – The Intuitive Vue Framework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C78329-4C3E-4A17-8333-0955D124F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183" y="1911927"/>
            <a:ext cx="1231944" cy="4946073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5E017160-1FF0-4814-B0C1-D7E081DABCD6}"/>
              </a:ext>
            </a:extLst>
          </p:cNvPr>
          <p:cNvGrpSpPr/>
          <p:nvPr/>
        </p:nvGrpSpPr>
        <p:grpSpPr>
          <a:xfrm>
            <a:off x="1774183" y="3429529"/>
            <a:ext cx="2690964" cy="307777"/>
            <a:chOff x="1797934" y="6308510"/>
            <a:chExt cx="2690964" cy="30777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F5AEF1A-31A6-43DB-8591-DB683EC66A8F}"/>
                </a:ext>
              </a:extLst>
            </p:cNvPr>
            <p:cNvSpPr/>
            <p:nvPr/>
          </p:nvSpPr>
          <p:spPr>
            <a:xfrm>
              <a:off x="1797934" y="6356121"/>
              <a:ext cx="1231944" cy="2125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E0D3449A-FBBB-4A56-8B70-B45DCD2B194F}"/>
                </a:ext>
              </a:extLst>
            </p:cNvPr>
            <p:cNvCxnSpPr>
              <a:cxnSpLocks/>
              <a:stCxn id="11" idx="3"/>
              <a:endCxn id="13" idx="1"/>
            </p:cNvCxnSpPr>
            <p:nvPr/>
          </p:nvCxnSpPr>
          <p:spPr>
            <a:xfrm>
              <a:off x="3029878" y="6462399"/>
              <a:ext cx="318964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6DD1CA-4FC5-4DF5-8682-8D0F18A12C4D}"/>
                </a:ext>
              </a:extLst>
            </p:cNvPr>
            <p:cNvSpPr txBox="1"/>
            <p:nvPr/>
          </p:nvSpPr>
          <p:spPr>
            <a:xfrm>
              <a:off x="3348842" y="6308510"/>
              <a:ext cx="114005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b="1" dirty="0" err="1">
                  <a:solidFill>
                    <a:srgbClr val="FF0000"/>
                  </a:solidFill>
                </a:rPr>
                <a:t>default.vue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FD9ADD-C53C-45F1-ADDD-2C45552747B5}"/>
              </a:ext>
            </a:extLst>
          </p:cNvPr>
          <p:cNvSpPr/>
          <p:nvPr/>
        </p:nvSpPr>
        <p:spPr>
          <a:xfrm>
            <a:off x="4833257" y="1911926"/>
            <a:ext cx="7324602" cy="27194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&lt;template&gt;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&lt;div&gt;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&lt;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Nuxt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/&gt;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&lt;/div&gt;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&lt;/template&gt;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&lt;style&gt;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&lt;/style&gt;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C1ED1B-0430-484D-90E0-C8C1BC432224}"/>
              </a:ext>
            </a:extLst>
          </p:cNvPr>
          <p:cNvSpPr txBox="1"/>
          <p:nvPr/>
        </p:nvSpPr>
        <p:spPr>
          <a:xfrm>
            <a:off x="4833257" y="4817119"/>
            <a:ext cx="4747197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모든</a:t>
            </a:r>
            <a:r>
              <a:rPr lang="en-US" altLang="ko-KR" dirty="0"/>
              <a:t> </a:t>
            </a:r>
            <a:r>
              <a:rPr lang="ko-KR" altLang="en-US" dirty="0"/>
              <a:t>페이지에 사용되는 </a:t>
            </a:r>
            <a:r>
              <a:rPr lang="en-US" altLang="ko-KR" dirty="0"/>
              <a:t>layout</a:t>
            </a:r>
            <a:r>
              <a:rPr lang="ko-KR" altLang="en-US" dirty="0"/>
              <a:t>에 대한 정의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각 페이지는 </a:t>
            </a:r>
            <a:r>
              <a:rPr lang="en-US" altLang="ko-KR" dirty="0"/>
              <a:t>&lt;</a:t>
            </a:r>
            <a:r>
              <a:rPr lang="en-US" altLang="ko-KR" dirty="0" err="1"/>
              <a:t>Nuxt</a:t>
            </a:r>
            <a:r>
              <a:rPr lang="en-US" altLang="ko-KR" dirty="0"/>
              <a:t> /&gt;</a:t>
            </a:r>
            <a:r>
              <a:rPr lang="ko-KR" altLang="en-US" dirty="0"/>
              <a:t>에 </a:t>
            </a:r>
            <a:r>
              <a:rPr lang="ko-KR" altLang="en-US" dirty="0" err="1"/>
              <a:t>렌더링된다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0341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E2D7D-FC35-4A46-B4AD-FE0988B1F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Google Maps API </a:t>
            </a:r>
            <a:r>
              <a:rPr lang="ko-KR" altLang="en-US" dirty="0"/>
              <a:t>가이드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8082EA-0BA2-4034-826F-14E382964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클러스터링</a:t>
            </a:r>
            <a:r>
              <a:rPr lang="en-US" altLang="ko-KR" dirty="0"/>
              <a:t>(tutorials/google-maps/index4.html)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FFD48E-A9F0-47C9-AD35-BCE01F93CA09}"/>
              </a:ext>
            </a:extLst>
          </p:cNvPr>
          <p:cNvSpPr/>
          <p:nvPr/>
        </p:nvSpPr>
        <p:spPr>
          <a:xfrm>
            <a:off x="1236518" y="1911927"/>
            <a:ext cx="10117282" cy="43787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&lt;script&gt;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function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initMap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()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var map = new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google.maps.Map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document.getElementById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('map'), { center: {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lng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126.9706673,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lat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37.5547787 },  zoom: 15 });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var locations = [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{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lng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126.97081750370484,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lat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37.55506788676746 },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{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lng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126.97714751697998,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lat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37.56547786297515 },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{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lng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126.98303263797399,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lat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37.57004847771681 },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];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var markers =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locations.map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(function(location,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){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return new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google.maps.Marker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({ position: location, map: map });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});</a:t>
            </a:r>
          </a:p>
          <a:p>
            <a:endParaRPr lang="en-US" altLang="ko-KR" sz="1200" dirty="0">
              <a:solidFill>
                <a:schemeClr val="tx1"/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// Add a marker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clusterer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to manage the markers.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var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markerCluster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= new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MarkerClusterer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(map, markers,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      {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imagePath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: 'https://developers.google.com/maps/documentation/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javascript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/examples/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markerclusterer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/m' });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  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&lt;/script&gt;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&lt;script 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src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="https://unpkg.com/@google/markerclustererplus@4.0.1/</a:t>
            </a:r>
            <a:r>
              <a:rPr lang="en-US" altLang="ko-KR" sz="1200" b="1" dirty="0" err="1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dist</a:t>
            </a:r>
            <a:r>
              <a:rPr lang="en-US" altLang="ko-KR" sz="1200" b="1" dirty="0">
                <a:solidFill>
                  <a:srgbClr val="FF0000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/markerclustererplus.min.js" /&gt;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&lt;script async defer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 </a:t>
            </a:r>
            <a:r>
              <a:rPr lang="en-US" altLang="ko-KR" sz="1200" dirty="0" err="1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src</a:t>
            </a:r>
            <a:r>
              <a:rPr lang="en-US" altLang="ko-KR" sz="1200" dirty="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=https://maps.googleapis.com/maps/api/js?key=YOUR_KEY&amp;callback=initMap /&gt;</a:t>
            </a:r>
          </a:p>
        </p:txBody>
      </p:sp>
    </p:spTree>
    <p:extLst>
      <p:ext uri="{BB962C8B-B14F-4D97-AF65-F5344CB8AC3E}">
        <p14:creationId xmlns:p14="http://schemas.microsoft.com/office/powerpoint/2010/main" val="32692827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CC6F671-F58E-45EA-BBBB-F38FA5D36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652" y="1338408"/>
            <a:ext cx="1895475" cy="48577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17C4773-3BDA-4FDE-9082-4380A125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Vue.js / Nuxt.js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5B454-3B78-406C-856A-E311CA0B9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853"/>
            <a:ext cx="11353800" cy="1157748"/>
          </a:xfrm>
        </p:spPr>
        <p:txBody>
          <a:bodyPr/>
          <a:lstStyle/>
          <a:p>
            <a:r>
              <a:rPr lang="en-US" altLang="ko-KR" dirty="0"/>
              <a:t>                 (</a:t>
            </a:r>
            <a:r>
              <a:rPr lang="en-US" altLang="ko-KR" dirty="0">
                <a:hlinkClick r:id="rId3"/>
              </a:rPr>
              <a:t>https://nuxtjs.org/</a:t>
            </a:r>
            <a:r>
              <a:rPr lang="en-US" altLang="ko-KR" dirty="0"/>
              <a:t>) – The Intuitive Vue Framework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C78329-4C3E-4A17-8333-0955D124F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183" y="1911927"/>
            <a:ext cx="1231944" cy="4946073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5E017160-1FF0-4814-B0C1-D7E081DABCD6}"/>
              </a:ext>
            </a:extLst>
          </p:cNvPr>
          <p:cNvGrpSpPr/>
          <p:nvPr/>
        </p:nvGrpSpPr>
        <p:grpSpPr>
          <a:xfrm>
            <a:off x="1774183" y="4474559"/>
            <a:ext cx="2553105" cy="307777"/>
            <a:chOff x="1797934" y="6308510"/>
            <a:chExt cx="2553105" cy="30777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F5AEF1A-31A6-43DB-8591-DB683EC66A8F}"/>
                </a:ext>
              </a:extLst>
            </p:cNvPr>
            <p:cNvSpPr/>
            <p:nvPr/>
          </p:nvSpPr>
          <p:spPr>
            <a:xfrm>
              <a:off x="1797934" y="6356121"/>
              <a:ext cx="1231944" cy="2125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E0D3449A-FBBB-4A56-8B70-B45DCD2B194F}"/>
                </a:ext>
              </a:extLst>
            </p:cNvPr>
            <p:cNvCxnSpPr>
              <a:cxnSpLocks/>
              <a:stCxn id="11" idx="3"/>
              <a:endCxn id="13" idx="1"/>
            </p:cNvCxnSpPr>
            <p:nvPr/>
          </p:nvCxnSpPr>
          <p:spPr>
            <a:xfrm>
              <a:off x="3029878" y="6462399"/>
              <a:ext cx="318964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6DD1CA-4FC5-4DF5-8682-8D0F18A12C4D}"/>
                </a:ext>
              </a:extLst>
            </p:cNvPr>
            <p:cNvSpPr txBox="1"/>
            <p:nvPr/>
          </p:nvSpPr>
          <p:spPr>
            <a:xfrm>
              <a:off x="3348842" y="6308510"/>
              <a:ext cx="100219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b="1" dirty="0" err="1">
                  <a:solidFill>
                    <a:srgbClr val="FF0000"/>
                  </a:solidFill>
                </a:rPr>
                <a:t>index.vue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083CC2-8AA3-4AE4-A5B7-D7C8103EE1FE}"/>
              </a:ext>
            </a:extLst>
          </p:cNvPr>
          <p:cNvSpPr/>
          <p:nvPr/>
        </p:nvSpPr>
        <p:spPr>
          <a:xfrm>
            <a:off x="4833257" y="1911925"/>
            <a:ext cx="2802577" cy="48570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&lt;template&gt;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&lt;div class="container"&gt;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&lt;div&gt;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&lt;Logo /&gt;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&lt;h1 class="title"&gt;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nuxt</a:t>
            </a:r>
            <a:endParaRPr lang="en-US" altLang="ko-KR" sz="12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&lt;/h1&gt;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&lt;/div&gt;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&lt;/div&gt;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&lt;/template&gt;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&lt;script&gt;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export default {}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&lt;/script&gt;</a:t>
            </a:r>
          </a:p>
          <a:p>
            <a:pPr>
              <a:lnSpc>
                <a:spcPct val="150000"/>
              </a:lnSpc>
            </a:pPr>
            <a:endParaRPr lang="en-US" altLang="ko-KR" sz="6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&lt;style&gt;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...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&lt;/style&gt;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9967F2-7965-4590-86AA-E19CF693E7BF}"/>
              </a:ext>
            </a:extLst>
          </p:cNvPr>
          <p:cNvSpPr txBox="1"/>
          <p:nvPr/>
        </p:nvSpPr>
        <p:spPr>
          <a:xfrm>
            <a:off x="8056166" y="1935727"/>
            <a:ext cx="4176143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각각 페이지는 </a:t>
            </a:r>
            <a:r>
              <a:rPr lang="en-US" altLang="ko-KR" dirty="0"/>
              <a:t>/pages </a:t>
            </a:r>
            <a:r>
              <a:rPr lang="ko-KR" altLang="en-US" dirty="0"/>
              <a:t>폴더에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/	</a:t>
            </a:r>
            <a:r>
              <a:rPr lang="en-US" altLang="ko-KR" dirty="0">
                <a:sym typeface="Wingdings" panose="05000000000000000000" pitchFamily="2" charset="2"/>
              </a:rPr>
              <a:t> /pages/</a:t>
            </a:r>
            <a:r>
              <a:rPr lang="en-US" altLang="ko-KR" dirty="0" err="1">
                <a:sym typeface="Wingdings" panose="05000000000000000000" pitchFamily="2" charset="2"/>
              </a:rPr>
              <a:t>index.vue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  /a	 /pages/a/</a:t>
            </a:r>
            <a:r>
              <a:rPr lang="en-US" altLang="ko-KR" dirty="0" err="1">
                <a:sym typeface="Wingdings" panose="05000000000000000000" pitchFamily="2" charset="2"/>
              </a:rPr>
              <a:t>index.vue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anose="05000000000000000000" pitchFamily="2" charset="2"/>
              </a:rPr>
              <a:t>로 라우팅 된다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ym typeface="Wingdings" panose="05000000000000000000" pitchFamily="2" charset="2"/>
              </a:rPr>
              <a:t>공용 컴포넌트는</a:t>
            </a:r>
            <a:r>
              <a:rPr lang="en-US" altLang="ko-KR" dirty="0">
                <a:sym typeface="Wingdings" panose="05000000000000000000" pitchFamily="2" charset="2"/>
              </a:rPr>
              <a:t> /components </a:t>
            </a:r>
            <a:r>
              <a:rPr lang="ko-KR" altLang="en-US" dirty="0">
                <a:sym typeface="Wingdings" panose="05000000000000000000" pitchFamily="2" charset="2"/>
              </a:rPr>
              <a:t>폴더에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2FE287F-942E-4764-BCE4-DF72C231E650}"/>
              </a:ext>
            </a:extLst>
          </p:cNvPr>
          <p:cNvGrpSpPr/>
          <p:nvPr/>
        </p:nvGrpSpPr>
        <p:grpSpPr>
          <a:xfrm>
            <a:off x="1772208" y="2774408"/>
            <a:ext cx="2511427" cy="307777"/>
            <a:chOff x="1797934" y="6308510"/>
            <a:chExt cx="2511427" cy="30777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AF53A19-1511-4DA4-A5B1-9AD9263CF890}"/>
                </a:ext>
              </a:extLst>
            </p:cNvPr>
            <p:cNvSpPr/>
            <p:nvPr/>
          </p:nvSpPr>
          <p:spPr>
            <a:xfrm>
              <a:off x="1797934" y="6356121"/>
              <a:ext cx="1231944" cy="2125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40177FC5-3029-4E7F-81B6-57AFB628DEEE}"/>
                </a:ext>
              </a:extLst>
            </p:cNvPr>
            <p:cNvCxnSpPr>
              <a:cxnSpLocks/>
              <a:stCxn id="17" idx="3"/>
              <a:endCxn id="19" idx="1"/>
            </p:cNvCxnSpPr>
            <p:nvPr/>
          </p:nvCxnSpPr>
          <p:spPr>
            <a:xfrm>
              <a:off x="3029878" y="6462399"/>
              <a:ext cx="318964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74F3440-4184-4FFA-ACF5-2E6929E7382F}"/>
                </a:ext>
              </a:extLst>
            </p:cNvPr>
            <p:cNvSpPr txBox="1"/>
            <p:nvPr/>
          </p:nvSpPr>
          <p:spPr>
            <a:xfrm>
              <a:off x="3348842" y="6308510"/>
              <a:ext cx="96051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b="1" dirty="0" err="1">
                  <a:solidFill>
                    <a:srgbClr val="FF0000"/>
                  </a:solidFill>
                </a:rPr>
                <a:t>Logo.vue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433300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CC6F671-F58E-45EA-BBBB-F38FA5D36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652" y="1338408"/>
            <a:ext cx="1895475" cy="48577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17C4773-3BDA-4FDE-9082-4380A125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Vue.js / Nuxt.js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5B454-3B78-406C-856A-E311CA0B9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853"/>
            <a:ext cx="11353800" cy="1157748"/>
          </a:xfrm>
        </p:spPr>
        <p:txBody>
          <a:bodyPr/>
          <a:lstStyle/>
          <a:p>
            <a:r>
              <a:rPr lang="en-US" altLang="ko-KR" dirty="0"/>
              <a:t>                 (</a:t>
            </a:r>
            <a:r>
              <a:rPr lang="en-US" altLang="ko-KR" dirty="0">
                <a:hlinkClick r:id="rId3"/>
              </a:rPr>
              <a:t>https://nuxtjs.org/</a:t>
            </a:r>
            <a:r>
              <a:rPr lang="en-US" altLang="ko-KR" dirty="0"/>
              <a:t>) – The Intuitive Vue Framework</a:t>
            </a:r>
          </a:p>
          <a:p>
            <a:r>
              <a:rPr lang="ko-KR" altLang="en-US" dirty="0"/>
              <a:t>라우팅</a:t>
            </a:r>
            <a:r>
              <a:rPr lang="en-US" altLang="ko-KR" dirty="0"/>
              <a:t>(</a:t>
            </a:r>
            <a:r>
              <a:rPr lang="en-US" altLang="ko-KR" dirty="0">
                <a:hlinkClick r:id="rId4"/>
              </a:rPr>
              <a:t>https://ko.nuxtjs.org/guide/routing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AD552C-D0A3-4E6B-A8F7-94C45F4CB8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014" y="2632588"/>
            <a:ext cx="1428750" cy="1095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BA5F1B-E1AE-4BD6-BD0E-E431AD92EDB6}"/>
              </a:ext>
            </a:extLst>
          </p:cNvPr>
          <p:cNvSpPr txBox="1"/>
          <p:nvPr/>
        </p:nvSpPr>
        <p:spPr>
          <a:xfrm>
            <a:off x="3313215" y="2718610"/>
            <a:ext cx="45559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/		</a:t>
            </a:r>
            <a:r>
              <a:rPr lang="en-US" altLang="ko-KR" dirty="0">
                <a:sym typeface="Wingdings" panose="05000000000000000000" pitchFamily="2" charset="2"/>
              </a:rPr>
              <a:t> pages/</a:t>
            </a:r>
            <a:r>
              <a:rPr lang="en-US" altLang="ko-KR" dirty="0" err="1">
                <a:sym typeface="Wingdings" panose="05000000000000000000" pitchFamily="2" charset="2"/>
              </a:rPr>
              <a:t>index.vue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/user		 pages/user/</a:t>
            </a:r>
            <a:r>
              <a:rPr lang="en-US" altLang="ko-KR" dirty="0" err="1">
                <a:sym typeface="Wingdings" panose="05000000000000000000" pitchFamily="2" charset="2"/>
              </a:rPr>
              <a:t>index.vue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/user/one	 pages/user/</a:t>
            </a:r>
            <a:r>
              <a:rPr lang="en-US" altLang="ko-KR" dirty="0" err="1">
                <a:sym typeface="Wingdings" panose="05000000000000000000" pitchFamily="2" charset="2"/>
              </a:rPr>
              <a:t>one.vue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3511DC-273E-4B35-8869-7930C89FBE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8777" y="4229780"/>
            <a:ext cx="1657350" cy="15335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5D84DE1-B173-47F3-BDB9-73D115560B6F}"/>
              </a:ext>
            </a:extLst>
          </p:cNvPr>
          <p:cNvSpPr txBox="1"/>
          <p:nvPr/>
        </p:nvSpPr>
        <p:spPr>
          <a:xfrm>
            <a:off x="3313214" y="4275625"/>
            <a:ext cx="51747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/		</a:t>
            </a:r>
            <a:r>
              <a:rPr lang="en-US" altLang="ko-KR" dirty="0">
                <a:sym typeface="Wingdings" panose="05000000000000000000" pitchFamily="2" charset="2"/>
              </a:rPr>
              <a:t> pages/</a:t>
            </a:r>
            <a:r>
              <a:rPr lang="en-US" altLang="ko-KR" dirty="0" err="1">
                <a:sym typeface="Wingdings" panose="05000000000000000000" pitchFamily="2" charset="2"/>
              </a:rPr>
              <a:t>index.vue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/:slug		 pages/_slug/</a:t>
            </a:r>
            <a:r>
              <a:rPr lang="en-US" altLang="ko-KR" dirty="0" err="1">
                <a:sym typeface="Wingdings" panose="05000000000000000000" pitchFamily="2" charset="2"/>
              </a:rPr>
              <a:t>index.vue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/:slug/comments	 pages/_slug/</a:t>
            </a:r>
            <a:r>
              <a:rPr lang="en-US" altLang="ko-KR" dirty="0" err="1">
                <a:sym typeface="Wingdings" panose="05000000000000000000" pitchFamily="2" charset="2"/>
              </a:rPr>
              <a:t>comments.vue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/users/:id	 pages/users/_</a:t>
            </a:r>
            <a:r>
              <a:rPr lang="en-US" altLang="ko-KR" dirty="0" err="1">
                <a:sym typeface="Wingdings" panose="05000000000000000000" pitchFamily="2" charset="2"/>
              </a:rPr>
              <a:t>id.vue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8732679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CC6F671-F58E-45EA-BBBB-F38FA5D36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652" y="1338408"/>
            <a:ext cx="1895475" cy="48577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17C4773-3BDA-4FDE-9082-4380A125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Vue.js / Nuxt.js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5B454-3B78-406C-856A-E311CA0B9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853"/>
            <a:ext cx="11353800" cy="1157748"/>
          </a:xfrm>
        </p:spPr>
        <p:txBody>
          <a:bodyPr/>
          <a:lstStyle/>
          <a:p>
            <a:r>
              <a:rPr lang="en-US" altLang="ko-KR" dirty="0"/>
              <a:t>                 (</a:t>
            </a:r>
            <a:r>
              <a:rPr lang="en-US" altLang="ko-KR" dirty="0">
                <a:hlinkClick r:id="rId3"/>
              </a:rPr>
              <a:t>https://nuxtjs.org/</a:t>
            </a:r>
            <a:r>
              <a:rPr lang="en-US" altLang="ko-KR" dirty="0"/>
              <a:t>) – The Intuitive Vue Framework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C78329-4C3E-4A17-8333-0955D124F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183" y="1911927"/>
            <a:ext cx="1231944" cy="4946073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5E017160-1FF0-4814-B0C1-D7E081DABCD6}"/>
              </a:ext>
            </a:extLst>
          </p:cNvPr>
          <p:cNvGrpSpPr/>
          <p:nvPr/>
        </p:nvGrpSpPr>
        <p:grpSpPr>
          <a:xfrm>
            <a:off x="1774183" y="5282082"/>
            <a:ext cx="3177635" cy="307777"/>
            <a:chOff x="1797934" y="6308510"/>
            <a:chExt cx="3177635" cy="30777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F5AEF1A-31A6-43DB-8591-DB683EC66A8F}"/>
                </a:ext>
              </a:extLst>
            </p:cNvPr>
            <p:cNvSpPr/>
            <p:nvPr/>
          </p:nvSpPr>
          <p:spPr>
            <a:xfrm>
              <a:off x="1797934" y="6356121"/>
              <a:ext cx="1231944" cy="2125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E0D3449A-FBBB-4A56-8B70-B45DCD2B194F}"/>
                </a:ext>
              </a:extLst>
            </p:cNvPr>
            <p:cNvCxnSpPr>
              <a:cxnSpLocks/>
              <a:stCxn id="11" idx="3"/>
              <a:endCxn id="13" idx="1"/>
            </p:cNvCxnSpPr>
            <p:nvPr/>
          </p:nvCxnSpPr>
          <p:spPr>
            <a:xfrm>
              <a:off x="3029878" y="6462399"/>
              <a:ext cx="318964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6DD1CA-4FC5-4DF5-8682-8D0F18A12C4D}"/>
                </a:ext>
              </a:extLst>
            </p:cNvPr>
            <p:cNvSpPr txBox="1"/>
            <p:nvPr/>
          </p:nvSpPr>
          <p:spPr>
            <a:xfrm>
              <a:off x="3348842" y="6308510"/>
              <a:ext cx="162672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b="1" dirty="0" err="1">
                  <a:solidFill>
                    <a:srgbClr val="FF0000"/>
                  </a:solidFill>
                </a:rPr>
                <a:t>Vuex</a:t>
              </a:r>
              <a:r>
                <a:rPr lang="en-US" altLang="ko-KR" sz="1400" b="1" dirty="0">
                  <a:solidFill>
                    <a:srgbClr val="FF0000"/>
                  </a:solidFill>
                </a:rPr>
                <a:t> </a:t>
              </a:r>
              <a:r>
                <a:rPr lang="ko-KR" altLang="en-US" sz="1400" b="1" dirty="0">
                  <a:solidFill>
                    <a:srgbClr val="FF0000"/>
                  </a:solidFill>
                </a:rPr>
                <a:t>공유 저장소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083CC2-8AA3-4AE4-A5B7-D7C8103EE1FE}"/>
              </a:ext>
            </a:extLst>
          </p:cNvPr>
          <p:cNvSpPr/>
          <p:nvPr/>
        </p:nvSpPr>
        <p:spPr>
          <a:xfrm>
            <a:off x="5058888" y="2304197"/>
            <a:ext cx="3467596" cy="257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export const state = () =&gt; ({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list: []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})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export const mutations = {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add (state, text) {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state.list.push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(text)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C78AAD-2354-41D1-942C-EA767397EF25}"/>
              </a:ext>
            </a:extLst>
          </p:cNvPr>
          <p:cNvSpPr txBox="1"/>
          <p:nvPr/>
        </p:nvSpPr>
        <p:spPr>
          <a:xfrm>
            <a:off x="5058887" y="1888176"/>
            <a:ext cx="1684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/store/todos.js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FD3845E-7419-4AB1-80CA-0CBB809E27AA}"/>
              </a:ext>
            </a:extLst>
          </p:cNvPr>
          <p:cNvSpPr/>
          <p:nvPr/>
        </p:nvSpPr>
        <p:spPr>
          <a:xfrm>
            <a:off x="7469579" y="2514602"/>
            <a:ext cx="4643251" cy="4274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&lt;template&gt;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&lt;ul&gt;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&lt;li v-for="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todo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in 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todos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"&gt;{{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todo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}}&lt;/li&gt;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&lt;li&gt;&lt;input @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keyup.enter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="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addTodo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"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 placeholder="What needs to be done?"&gt;&lt;/li&gt;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&lt;/ul&gt;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&lt;/template&gt;</a:t>
            </a:r>
          </a:p>
          <a:p>
            <a:endParaRPr lang="en-US" altLang="ko-KR" sz="12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&lt;script&gt;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export default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computed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todos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()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return 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this.$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store.state.todos.list</a:t>
            </a:r>
            <a:endParaRPr lang="en-US" altLang="ko-KR" sz="1200" b="1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},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methods: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addTodo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(e){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this.$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store.commit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('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todos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/add',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e.target.value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e.target.value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''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&lt;/script&gt;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1D7E6B-EF23-4212-B350-EB3060C8AEFC}"/>
              </a:ext>
            </a:extLst>
          </p:cNvPr>
          <p:cNvSpPr txBox="1"/>
          <p:nvPr/>
        </p:nvSpPr>
        <p:spPr>
          <a:xfrm>
            <a:off x="10121760" y="2145270"/>
            <a:ext cx="1897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/pages/</a:t>
            </a:r>
            <a:r>
              <a:rPr lang="en-US" altLang="ko-KR" dirty="0" err="1"/>
              <a:t>todo.vue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6515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CC6F671-F58E-45EA-BBBB-F38FA5D36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652" y="1338408"/>
            <a:ext cx="1895475" cy="48577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17C4773-3BDA-4FDE-9082-4380A125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Vue.js / Nuxt.js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5B454-3B78-406C-856A-E311CA0B9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853"/>
            <a:ext cx="11353800" cy="1157748"/>
          </a:xfrm>
        </p:spPr>
        <p:txBody>
          <a:bodyPr/>
          <a:lstStyle/>
          <a:p>
            <a:r>
              <a:rPr lang="en-US" altLang="ko-KR" dirty="0"/>
              <a:t>                 (</a:t>
            </a:r>
            <a:r>
              <a:rPr lang="en-US" altLang="ko-KR" dirty="0">
                <a:hlinkClick r:id="rId3"/>
              </a:rPr>
              <a:t>https://nuxtjs.org/</a:t>
            </a:r>
            <a:r>
              <a:rPr lang="en-US" altLang="ko-KR" dirty="0"/>
              <a:t>) – The Intuitive Vue Framework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C78329-4C3E-4A17-8333-0955D124F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183" y="1911927"/>
            <a:ext cx="1231944" cy="4946073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5E017160-1FF0-4814-B0C1-D7E081DABCD6}"/>
              </a:ext>
            </a:extLst>
          </p:cNvPr>
          <p:cNvGrpSpPr/>
          <p:nvPr/>
        </p:nvGrpSpPr>
        <p:grpSpPr>
          <a:xfrm>
            <a:off x="1774183" y="5282082"/>
            <a:ext cx="3177635" cy="307777"/>
            <a:chOff x="1797934" y="6308510"/>
            <a:chExt cx="3177635" cy="30777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F5AEF1A-31A6-43DB-8591-DB683EC66A8F}"/>
                </a:ext>
              </a:extLst>
            </p:cNvPr>
            <p:cNvSpPr/>
            <p:nvPr/>
          </p:nvSpPr>
          <p:spPr>
            <a:xfrm>
              <a:off x="1797934" y="6356121"/>
              <a:ext cx="1231944" cy="2125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E0D3449A-FBBB-4A56-8B70-B45DCD2B194F}"/>
                </a:ext>
              </a:extLst>
            </p:cNvPr>
            <p:cNvCxnSpPr>
              <a:cxnSpLocks/>
              <a:stCxn id="11" idx="3"/>
              <a:endCxn id="13" idx="1"/>
            </p:cNvCxnSpPr>
            <p:nvPr/>
          </p:nvCxnSpPr>
          <p:spPr>
            <a:xfrm>
              <a:off x="3029878" y="6462399"/>
              <a:ext cx="318964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6DD1CA-4FC5-4DF5-8682-8D0F18A12C4D}"/>
                </a:ext>
              </a:extLst>
            </p:cNvPr>
            <p:cNvSpPr txBox="1"/>
            <p:nvPr/>
          </p:nvSpPr>
          <p:spPr>
            <a:xfrm>
              <a:off x="3348842" y="6308510"/>
              <a:ext cx="162672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b="1" dirty="0" err="1">
                  <a:solidFill>
                    <a:srgbClr val="FF0000"/>
                  </a:solidFill>
                </a:rPr>
                <a:t>Vuex</a:t>
              </a:r>
              <a:r>
                <a:rPr lang="en-US" altLang="ko-KR" sz="1400" b="1" dirty="0">
                  <a:solidFill>
                    <a:srgbClr val="FF0000"/>
                  </a:solidFill>
                </a:rPr>
                <a:t> </a:t>
              </a:r>
              <a:r>
                <a:rPr lang="ko-KR" altLang="en-US" sz="1400" b="1" dirty="0">
                  <a:solidFill>
                    <a:srgbClr val="FF0000"/>
                  </a:solidFill>
                </a:rPr>
                <a:t>공유 저장소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083CC2-8AA3-4AE4-A5B7-D7C8103EE1FE}"/>
              </a:ext>
            </a:extLst>
          </p:cNvPr>
          <p:cNvSpPr/>
          <p:nvPr/>
        </p:nvSpPr>
        <p:spPr>
          <a:xfrm>
            <a:off x="5058888" y="2304197"/>
            <a:ext cx="3467596" cy="25765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export const state = () =&gt; ({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list: []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})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export const mutations = {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add (state, text) {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state.list.push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(text)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}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C78AAD-2354-41D1-942C-EA767397EF25}"/>
              </a:ext>
            </a:extLst>
          </p:cNvPr>
          <p:cNvSpPr txBox="1"/>
          <p:nvPr/>
        </p:nvSpPr>
        <p:spPr>
          <a:xfrm>
            <a:off x="5058887" y="1888176"/>
            <a:ext cx="1684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/store/todos.js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FD3845E-7419-4AB1-80CA-0CBB809E27AA}"/>
              </a:ext>
            </a:extLst>
          </p:cNvPr>
          <p:cNvSpPr/>
          <p:nvPr/>
        </p:nvSpPr>
        <p:spPr>
          <a:xfrm>
            <a:off x="7469579" y="2514602"/>
            <a:ext cx="4643251" cy="4274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&lt;template&gt;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&lt;ul&gt;</a:t>
            </a:r>
          </a:p>
          <a:p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&lt;li v-for="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todo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in 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todos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"&gt;{{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todo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}}&lt;/li&gt;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&lt;li&gt;&lt;input @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keyup.enter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="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addTodo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"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 placeholder="What needs to be done?"&gt;&lt;/li&gt;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&lt;/ul&gt;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&lt;/template&gt;</a:t>
            </a:r>
          </a:p>
          <a:p>
            <a:endParaRPr lang="en-US" altLang="ko-KR" sz="120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&lt;script&gt;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export default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computed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todos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()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return 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this.$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store.state.todos.list</a:t>
            </a:r>
            <a:endParaRPr lang="en-US" altLang="ko-KR" sz="1200" b="1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},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methods: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addTodo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(e){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this.$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store.commit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('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todos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/add',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e.target.value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e.target.value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''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&lt;/script&gt;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1D7E6B-EF23-4212-B350-EB3060C8AEFC}"/>
              </a:ext>
            </a:extLst>
          </p:cNvPr>
          <p:cNvSpPr txBox="1"/>
          <p:nvPr/>
        </p:nvSpPr>
        <p:spPr>
          <a:xfrm>
            <a:off x="10121760" y="2145270"/>
            <a:ext cx="1897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/pages/</a:t>
            </a:r>
            <a:r>
              <a:rPr lang="en-US" altLang="ko-KR" dirty="0" err="1"/>
              <a:t>todo.vue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A36820-EE59-4F87-9E27-C6F2E8F71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0198" y="2632588"/>
            <a:ext cx="5894292" cy="415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065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540C4D7-59E7-4A76-AAA2-2D6058F69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626" y="1310116"/>
            <a:ext cx="1628775" cy="5524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17C4773-3BDA-4FDE-9082-4380A125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Vue.js / Nuxt.js / Vuetify.js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5B454-3B78-406C-856A-E311CA0B9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853"/>
            <a:ext cx="11353800" cy="1157748"/>
          </a:xfrm>
        </p:spPr>
        <p:txBody>
          <a:bodyPr/>
          <a:lstStyle/>
          <a:p>
            <a:r>
              <a:rPr lang="en-US" altLang="ko-KR" dirty="0"/>
              <a:t>               (</a:t>
            </a:r>
            <a:r>
              <a:rPr lang="en-US" altLang="ko-KR" dirty="0">
                <a:hlinkClick r:id="rId3"/>
              </a:rPr>
              <a:t>https://vuetifyjs.com/</a:t>
            </a:r>
            <a:r>
              <a:rPr lang="en-US" altLang="ko-KR" dirty="0"/>
              <a:t>) – </a:t>
            </a:r>
            <a:r>
              <a:rPr lang="en-US" altLang="ko-KR" b="1" dirty="0">
                <a:solidFill>
                  <a:srgbClr val="FF0000"/>
                </a:solidFill>
              </a:rPr>
              <a:t>Material Design </a:t>
            </a:r>
            <a:r>
              <a:rPr lang="en-US" altLang="ko-KR" dirty="0"/>
              <a:t>Component Framework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775578-46E9-458B-8A9D-1831985C04F3}"/>
              </a:ext>
            </a:extLst>
          </p:cNvPr>
          <p:cNvSpPr/>
          <p:nvPr/>
        </p:nvSpPr>
        <p:spPr>
          <a:xfrm>
            <a:off x="6096000" y="1862566"/>
            <a:ext cx="62028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머티리얼</a:t>
            </a:r>
            <a:r>
              <a:rPr lang="ko-KR" altLang="en-US" sz="1200" dirty="0"/>
              <a:t> 디자인</a:t>
            </a:r>
            <a:r>
              <a:rPr lang="en-US" altLang="ko-KR" sz="1200" dirty="0"/>
              <a:t>(Material Design, </a:t>
            </a:r>
            <a:r>
              <a:rPr lang="ko-KR" altLang="en-US" sz="1200" dirty="0"/>
              <a:t>코드명</a:t>
            </a:r>
            <a:r>
              <a:rPr lang="en-US" altLang="ko-KR" sz="1200" dirty="0"/>
              <a:t>: Quantum Paper)</a:t>
            </a:r>
            <a:r>
              <a:rPr lang="ko-KR" altLang="en-US" sz="1200" dirty="0"/>
              <a:t>이란 플랫 디자인의 장점을 살리면서도 빛에 따른 종이의 그림자 효과를 이용하여 입체감을 살리는 디자인 방식을 말한다</a:t>
            </a:r>
            <a:r>
              <a:rPr lang="en-US" altLang="ko-KR" sz="1200" dirty="0"/>
              <a:t>. 2014</a:t>
            </a:r>
            <a:r>
              <a:rPr lang="ko-KR" altLang="en-US" sz="1200" dirty="0"/>
              <a:t>년 구글이 안드로이드 스마트폰에 적용하면서 널리 퍼지기 시작했다</a:t>
            </a:r>
            <a:r>
              <a:rPr lang="en-US" altLang="ko-KR" sz="1200" dirty="0"/>
              <a:t>. </a:t>
            </a:r>
            <a:r>
              <a:rPr lang="ko-KR" altLang="en-US" sz="1200" dirty="0"/>
              <a:t>플랫 디자인과 마찬가지로 최소한의 요소만을 사용하여 대상의 본질을 표현하는 디자인 기법인 미니멀리즘</a:t>
            </a:r>
            <a:r>
              <a:rPr lang="en-US" altLang="ko-KR" sz="1200" dirty="0"/>
              <a:t>(minimalism)</a:t>
            </a:r>
            <a:r>
              <a:rPr lang="ko-KR" altLang="en-US" sz="1200" dirty="0"/>
              <a:t>을 추구한다</a:t>
            </a:r>
            <a:r>
              <a:rPr lang="en-US" altLang="ko-KR" sz="1200" dirty="0"/>
              <a:t>. (https://ko.wikipedia.org/wiki/</a:t>
            </a:r>
            <a:r>
              <a:rPr lang="ko-KR" altLang="en-US" sz="1200" dirty="0" err="1"/>
              <a:t>머티리얼</a:t>
            </a:r>
            <a:r>
              <a:rPr lang="en-US" altLang="ko-KR" sz="1200" dirty="0"/>
              <a:t>_</a:t>
            </a:r>
            <a:r>
              <a:rPr lang="ko-KR" altLang="en-US" sz="1200" dirty="0"/>
              <a:t>디자인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- </a:t>
            </a:r>
            <a:r>
              <a:rPr lang="en-US" altLang="ko-KR" sz="1200" dirty="0">
                <a:hlinkClick r:id="rId4"/>
              </a:rPr>
              <a:t>https://material.io/</a:t>
            </a:r>
            <a:endParaRPr lang="ko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AF6F82-190D-4A9E-A8D2-642A6AC797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8176" y="3169650"/>
            <a:ext cx="5590371" cy="351135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14188F4-69D5-4CAD-8ADC-635F8C2F4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792" y="3169650"/>
            <a:ext cx="1996104" cy="354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6864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540C4D7-59E7-4A76-AAA2-2D6058F69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626" y="1310116"/>
            <a:ext cx="1628775" cy="5524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17C4773-3BDA-4FDE-9082-4380A125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Vue.js / Nuxt.js / Vuetify.js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5B454-3B78-406C-856A-E311CA0B9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853"/>
            <a:ext cx="11353800" cy="1157748"/>
          </a:xfrm>
        </p:spPr>
        <p:txBody>
          <a:bodyPr/>
          <a:lstStyle/>
          <a:p>
            <a:r>
              <a:rPr lang="en-US" altLang="ko-KR" dirty="0"/>
              <a:t>               (</a:t>
            </a:r>
            <a:r>
              <a:rPr lang="en-US" altLang="ko-KR" dirty="0">
                <a:hlinkClick r:id="rId3"/>
              </a:rPr>
              <a:t>https://vuetifyjs.com/</a:t>
            </a:r>
            <a:r>
              <a:rPr lang="en-US" altLang="ko-KR" dirty="0"/>
              <a:t>) – </a:t>
            </a:r>
            <a:r>
              <a:rPr lang="en-US" altLang="ko-KR" b="1" dirty="0">
                <a:solidFill>
                  <a:srgbClr val="FF0000"/>
                </a:solidFill>
              </a:rPr>
              <a:t>Material Design </a:t>
            </a:r>
            <a:r>
              <a:rPr lang="en-US" altLang="ko-KR" dirty="0"/>
              <a:t>Component Framework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BF5B474-C7DA-4580-B039-0D7F630E9B6C}"/>
              </a:ext>
            </a:extLst>
          </p:cNvPr>
          <p:cNvSpPr/>
          <p:nvPr/>
        </p:nvSpPr>
        <p:spPr>
          <a:xfrm>
            <a:off x="1088572" y="1914436"/>
            <a:ext cx="6915397" cy="4488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altLang="ko-KR" sz="1200" dirty="0"/>
              <a:t>C:\&gt;</a:t>
            </a:r>
            <a:r>
              <a:rPr lang="es-ES" altLang="ko-KR" sz="1200" b="1" dirty="0">
                <a:solidFill>
                  <a:srgbClr val="FF0000"/>
                </a:solidFill>
              </a:rPr>
              <a:t>npx create-nuxt-app vuetify</a:t>
            </a:r>
          </a:p>
          <a:p>
            <a:pPr>
              <a:lnSpc>
                <a:spcPct val="150000"/>
              </a:lnSpc>
            </a:pPr>
            <a:r>
              <a:rPr lang="es-ES" altLang="ko-KR" sz="1200" dirty="0"/>
              <a:t>create-nuxt-app v3.1.0</a:t>
            </a:r>
          </a:p>
          <a:p>
            <a:pPr>
              <a:lnSpc>
                <a:spcPct val="150000"/>
              </a:lnSpc>
            </a:pPr>
            <a:r>
              <a:rPr lang="es-ES" altLang="ko-KR" sz="1200" dirty="0"/>
              <a:t>✨  Generating Nuxt.js project in vuetify</a:t>
            </a:r>
          </a:p>
          <a:p>
            <a:pPr>
              <a:lnSpc>
                <a:spcPct val="150000"/>
              </a:lnSpc>
            </a:pPr>
            <a:r>
              <a:rPr lang="es-ES" altLang="ko-KR" sz="1200" dirty="0"/>
              <a:t>? Project name: vuetify</a:t>
            </a:r>
          </a:p>
          <a:p>
            <a:pPr>
              <a:lnSpc>
                <a:spcPct val="150000"/>
              </a:lnSpc>
            </a:pPr>
            <a:r>
              <a:rPr lang="es-ES" altLang="ko-KR" sz="1200" dirty="0"/>
              <a:t>? Programming language: JavaScript</a:t>
            </a:r>
          </a:p>
          <a:p>
            <a:pPr>
              <a:lnSpc>
                <a:spcPct val="150000"/>
              </a:lnSpc>
            </a:pPr>
            <a:r>
              <a:rPr lang="es-ES" altLang="ko-KR" sz="1200" dirty="0"/>
              <a:t>? Package manager: Npm</a:t>
            </a:r>
          </a:p>
          <a:p>
            <a:pPr>
              <a:lnSpc>
                <a:spcPct val="150000"/>
              </a:lnSpc>
            </a:pPr>
            <a:r>
              <a:rPr lang="es-ES" altLang="ko-KR" sz="1200" dirty="0"/>
              <a:t>? UI framework: </a:t>
            </a:r>
            <a:r>
              <a:rPr lang="es-ES" altLang="ko-KR" sz="1200" b="1" dirty="0">
                <a:solidFill>
                  <a:srgbClr val="FF0000"/>
                </a:solidFill>
              </a:rPr>
              <a:t>Vuetify.js</a:t>
            </a:r>
          </a:p>
          <a:p>
            <a:pPr>
              <a:lnSpc>
                <a:spcPct val="150000"/>
              </a:lnSpc>
            </a:pPr>
            <a:r>
              <a:rPr lang="es-ES" altLang="ko-KR" sz="1200" dirty="0"/>
              <a:t>? Nuxt.js modules: Axios, Progressive Web App (PWA), Content</a:t>
            </a:r>
          </a:p>
          <a:p>
            <a:pPr>
              <a:lnSpc>
                <a:spcPct val="150000"/>
              </a:lnSpc>
            </a:pPr>
            <a:r>
              <a:rPr lang="es-ES" altLang="ko-KR" sz="1200" dirty="0"/>
              <a:t>? Linting tools: (Press &lt;space&gt; to select, &lt;a&gt; to toggle all, &lt;i&gt; to invert selection)</a:t>
            </a:r>
          </a:p>
          <a:p>
            <a:pPr>
              <a:lnSpc>
                <a:spcPct val="150000"/>
              </a:lnSpc>
            </a:pPr>
            <a:r>
              <a:rPr lang="es-ES" altLang="ko-KR" sz="1200" dirty="0"/>
              <a:t>? Testing framework: None</a:t>
            </a:r>
          </a:p>
          <a:p>
            <a:pPr>
              <a:lnSpc>
                <a:spcPct val="150000"/>
              </a:lnSpc>
            </a:pPr>
            <a:r>
              <a:rPr lang="es-ES" altLang="ko-KR" sz="1200" dirty="0"/>
              <a:t>? Rendering mode: Universal (SSR / SSG)</a:t>
            </a:r>
          </a:p>
          <a:p>
            <a:pPr>
              <a:lnSpc>
                <a:spcPct val="150000"/>
              </a:lnSpc>
            </a:pPr>
            <a:r>
              <a:rPr lang="es-ES" altLang="ko-KR" sz="1200" dirty="0"/>
              <a:t>? Deployment target: Server (Node.js hosting)</a:t>
            </a:r>
          </a:p>
          <a:p>
            <a:pPr>
              <a:lnSpc>
                <a:spcPct val="150000"/>
              </a:lnSpc>
            </a:pPr>
            <a:r>
              <a:rPr lang="es-ES" altLang="ko-KR" sz="1200" dirty="0"/>
              <a:t>? Development tools: (Press &lt;space&gt; to select, &lt;a&gt; to toggle all, &lt;i&gt; to invert selection)</a:t>
            </a:r>
          </a:p>
          <a:p>
            <a:pPr>
              <a:lnSpc>
                <a:spcPct val="150000"/>
              </a:lnSpc>
            </a:pPr>
            <a:endParaRPr lang="es-ES" altLang="ko-KR" sz="1200" dirty="0"/>
          </a:p>
          <a:p>
            <a:pPr>
              <a:lnSpc>
                <a:spcPct val="150000"/>
              </a:lnSpc>
            </a:pPr>
            <a:r>
              <a:rPr lang="es-ES" altLang="ko-KR" sz="1200" dirty="0"/>
              <a:t>C:\&gt;cd vuetify</a:t>
            </a:r>
          </a:p>
          <a:p>
            <a:pPr>
              <a:lnSpc>
                <a:spcPct val="150000"/>
              </a:lnSpc>
            </a:pPr>
            <a:r>
              <a:rPr lang="es-ES" altLang="ko-KR" sz="1200" dirty="0"/>
              <a:t>C:\vuetify&gt; </a:t>
            </a:r>
            <a:r>
              <a:rPr lang="es-ES" altLang="ko-KR" sz="1200" b="1" dirty="0">
                <a:solidFill>
                  <a:srgbClr val="FF0000"/>
                </a:solidFill>
              </a:rPr>
              <a:t>npm run dev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4F63DF5-2EED-407A-9B5B-FF20EA909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370" y="2480188"/>
            <a:ext cx="5402630" cy="437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2025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540C4D7-59E7-4A76-AAA2-2D6058F69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626" y="1310116"/>
            <a:ext cx="1628775" cy="5524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17C4773-3BDA-4FDE-9082-4380A125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Vue.js / Nuxt.js / Vuetify.js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5B454-3B78-406C-856A-E311CA0B9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853"/>
            <a:ext cx="11353800" cy="1157748"/>
          </a:xfrm>
        </p:spPr>
        <p:txBody>
          <a:bodyPr/>
          <a:lstStyle/>
          <a:p>
            <a:r>
              <a:rPr lang="en-US" altLang="ko-KR" dirty="0"/>
              <a:t>               (</a:t>
            </a:r>
            <a:r>
              <a:rPr lang="en-US" altLang="ko-KR" dirty="0">
                <a:hlinkClick r:id="rId3"/>
              </a:rPr>
              <a:t>https://vuetifyjs.com/</a:t>
            </a:r>
            <a:r>
              <a:rPr lang="en-US" altLang="ko-KR" dirty="0"/>
              <a:t>) – </a:t>
            </a:r>
            <a:r>
              <a:rPr lang="en-US" altLang="ko-KR" b="1" dirty="0">
                <a:solidFill>
                  <a:srgbClr val="FF0000"/>
                </a:solidFill>
              </a:rPr>
              <a:t>Material Design </a:t>
            </a:r>
            <a:r>
              <a:rPr lang="en-US" altLang="ko-KR" dirty="0"/>
              <a:t>Component Framework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BF5B474-C7DA-4580-B039-0D7F630E9B6C}"/>
              </a:ext>
            </a:extLst>
          </p:cNvPr>
          <p:cNvSpPr/>
          <p:nvPr/>
        </p:nvSpPr>
        <p:spPr>
          <a:xfrm>
            <a:off x="1088572" y="1914436"/>
            <a:ext cx="6915397" cy="4488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altLang="ko-KR" sz="1200" dirty="0"/>
              <a:t>C:\&gt;</a:t>
            </a:r>
            <a:r>
              <a:rPr lang="es-ES" altLang="ko-KR" sz="1200" b="1" dirty="0">
                <a:solidFill>
                  <a:srgbClr val="FF0000"/>
                </a:solidFill>
              </a:rPr>
              <a:t>npx create-nuxt-app vuetify</a:t>
            </a:r>
          </a:p>
          <a:p>
            <a:pPr>
              <a:lnSpc>
                <a:spcPct val="150000"/>
              </a:lnSpc>
            </a:pPr>
            <a:r>
              <a:rPr lang="es-ES" altLang="ko-KR" sz="1200" dirty="0"/>
              <a:t>create-nuxt-app v3.1.0</a:t>
            </a:r>
          </a:p>
          <a:p>
            <a:pPr>
              <a:lnSpc>
                <a:spcPct val="150000"/>
              </a:lnSpc>
            </a:pPr>
            <a:r>
              <a:rPr lang="es-ES" altLang="ko-KR" sz="1200" dirty="0"/>
              <a:t>✨  Generating Nuxt.js project in vuetify</a:t>
            </a:r>
          </a:p>
          <a:p>
            <a:pPr>
              <a:lnSpc>
                <a:spcPct val="150000"/>
              </a:lnSpc>
            </a:pPr>
            <a:r>
              <a:rPr lang="es-ES" altLang="ko-KR" sz="1200" dirty="0"/>
              <a:t>? Project name: vuetify</a:t>
            </a:r>
          </a:p>
          <a:p>
            <a:pPr>
              <a:lnSpc>
                <a:spcPct val="150000"/>
              </a:lnSpc>
            </a:pPr>
            <a:r>
              <a:rPr lang="es-ES" altLang="ko-KR" sz="1200" dirty="0"/>
              <a:t>? Programming language: JavaScript</a:t>
            </a:r>
          </a:p>
          <a:p>
            <a:pPr>
              <a:lnSpc>
                <a:spcPct val="150000"/>
              </a:lnSpc>
            </a:pPr>
            <a:r>
              <a:rPr lang="es-ES" altLang="ko-KR" sz="1200" dirty="0"/>
              <a:t>? Package manager: Npm</a:t>
            </a:r>
          </a:p>
          <a:p>
            <a:pPr>
              <a:lnSpc>
                <a:spcPct val="150000"/>
              </a:lnSpc>
            </a:pPr>
            <a:r>
              <a:rPr lang="es-ES" altLang="ko-KR" sz="1200" dirty="0"/>
              <a:t>? UI framework: </a:t>
            </a:r>
            <a:r>
              <a:rPr lang="es-ES" altLang="ko-KR" sz="1200" b="1" dirty="0">
                <a:solidFill>
                  <a:srgbClr val="FF0000"/>
                </a:solidFill>
              </a:rPr>
              <a:t>Vuetify.js</a:t>
            </a:r>
          </a:p>
          <a:p>
            <a:pPr>
              <a:lnSpc>
                <a:spcPct val="150000"/>
              </a:lnSpc>
            </a:pPr>
            <a:r>
              <a:rPr lang="es-ES" altLang="ko-KR" sz="1200" dirty="0"/>
              <a:t>? Nuxt.js modules: Axios, Progressive Web App (PWA), Content</a:t>
            </a:r>
          </a:p>
          <a:p>
            <a:pPr>
              <a:lnSpc>
                <a:spcPct val="150000"/>
              </a:lnSpc>
            </a:pPr>
            <a:r>
              <a:rPr lang="es-ES" altLang="ko-KR" sz="1200" dirty="0"/>
              <a:t>? Linting tools: (Press &lt;space&gt; to select, &lt;a&gt; to toggle all, &lt;i&gt; to invert selection)</a:t>
            </a:r>
          </a:p>
          <a:p>
            <a:pPr>
              <a:lnSpc>
                <a:spcPct val="150000"/>
              </a:lnSpc>
            </a:pPr>
            <a:r>
              <a:rPr lang="es-ES" altLang="ko-KR" sz="1200" dirty="0"/>
              <a:t>? Testing framework: None</a:t>
            </a:r>
          </a:p>
          <a:p>
            <a:pPr>
              <a:lnSpc>
                <a:spcPct val="150000"/>
              </a:lnSpc>
            </a:pPr>
            <a:r>
              <a:rPr lang="es-ES" altLang="ko-KR" sz="1200" dirty="0"/>
              <a:t>? Rendering mode: Universal (SSR / SSG)</a:t>
            </a:r>
          </a:p>
          <a:p>
            <a:pPr>
              <a:lnSpc>
                <a:spcPct val="150000"/>
              </a:lnSpc>
            </a:pPr>
            <a:r>
              <a:rPr lang="es-ES" altLang="ko-KR" sz="1200" dirty="0"/>
              <a:t>? Deployment target: Server (Node.js hosting)</a:t>
            </a:r>
          </a:p>
          <a:p>
            <a:pPr>
              <a:lnSpc>
                <a:spcPct val="150000"/>
              </a:lnSpc>
            </a:pPr>
            <a:r>
              <a:rPr lang="es-ES" altLang="ko-KR" sz="1200" dirty="0"/>
              <a:t>? Development tools: (Press &lt;space&gt; to select, &lt;a&gt; to toggle all, &lt;i&gt; to invert selection)</a:t>
            </a:r>
          </a:p>
          <a:p>
            <a:pPr>
              <a:lnSpc>
                <a:spcPct val="150000"/>
              </a:lnSpc>
            </a:pPr>
            <a:endParaRPr lang="es-ES" altLang="ko-KR" sz="1200" dirty="0"/>
          </a:p>
          <a:p>
            <a:pPr>
              <a:lnSpc>
                <a:spcPct val="150000"/>
              </a:lnSpc>
            </a:pPr>
            <a:r>
              <a:rPr lang="es-ES" altLang="ko-KR" sz="1200" dirty="0"/>
              <a:t>C:\&gt;cd vuetify</a:t>
            </a:r>
          </a:p>
          <a:p>
            <a:pPr>
              <a:lnSpc>
                <a:spcPct val="150000"/>
              </a:lnSpc>
            </a:pPr>
            <a:r>
              <a:rPr lang="es-ES" altLang="ko-KR" sz="1200" dirty="0"/>
              <a:t>C:\vuetify&gt; </a:t>
            </a:r>
            <a:r>
              <a:rPr lang="es-ES" altLang="ko-KR" sz="1200" b="1" dirty="0">
                <a:solidFill>
                  <a:srgbClr val="FF0000"/>
                </a:solidFill>
              </a:rPr>
              <a:t>npm run dev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4FD79D-CA18-403F-A0EB-921FEC37B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370" y="2480188"/>
            <a:ext cx="5402630" cy="437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43860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540C4D7-59E7-4A76-AAA2-2D6058F69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626" y="1310116"/>
            <a:ext cx="1628775" cy="5524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17C4773-3BDA-4FDE-9082-4380A125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Vue.js / Nuxt.js / Vuetify.js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5B454-3B78-406C-856A-E311CA0B9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853"/>
            <a:ext cx="11353800" cy="1157748"/>
          </a:xfrm>
        </p:spPr>
        <p:txBody>
          <a:bodyPr/>
          <a:lstStyle/>
          <a:p>
            <a:r>
              <a:rPr lang="en-US" altLang="ko-KR" dirty="0"/>
              <a:t>               (</a:t>
            </a:r>
            <a:r>
              <a:rPr lang="en-US" altLang="ko-KR" dirty="0">
                <a:hlinkClick r:id="rId3"/>
              </a:rPr>
              <a:t>https://vuetifyjs.com/</a:t>
            </a:r>
            <a:r>
              <a:rPr lang="en-US" altLang="ko-KR" dirty="0"/>
              <a:t>) – </a:t>
            </a:r>
            <a:r>
              <a:rPr lang="en-US" altLang="ko-KR" b="1" dirty="0">
                <a:solidFill>
                  <a:srgbClr val="FF0000"/>
                </a:solidFill>
              </a:rPr>
              <a:t>Material Design </a:t>
            </a:r>
            <a:r>
              <a:rPr lang="en-US" altLang="ko-KR" dirty="0"/>
              <a:t>Component Framework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7AB868-63E7-4EFA-A9C3-C5B60C71B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629" y="1980553"/>
            <a:ext cx="5014293" cy="444092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24EF8FC-8731-4C7D-812C-382FADE7657C}"/>
              </a:ext>
            </a:extLst>
          </p:cNvPr>
          <p:cNvSpPr/>
          <p:nvPr/>
        </p:nvSpPr>
        <p:spPr>
          <a:xfrm>
            <a:off x="6460176" y="2396574"/>
            <a:ext cx="5640780" cy="43723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&lt;template&gt;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&lt;v-app dark&gt;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&lt;v-navigation-drawer&gt;…&lt;/v-navigation-drawer&gt;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&lt;v-app-bar&gt;… &lt;/v-app-bar&gt;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&lt;v-main&gt;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&lt;v-container&gt;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&lt;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nuxt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/&gt;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&lt;/v-container&gt;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&lt;/v-main&gt;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&lt;v-navigation-drawer&gt;…&lt;/v-navigation-drawer&gt;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&lt;v-footer&gt;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&lt;span&gt;&amp;copy; {{ new Date().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getFullYear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() }}&lt;/span&gt;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&lt;/v-footer&gt;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&lt;/v-app&gt;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&lt;/template&gt;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74D193-5B74-4E94-9AC6-1328E34E780A}"/>
              </a:ext>
            </a:extLst>
          </p:cNvPr>
          <p:cNvSpPr txBox="1"/>
          <p:nvPr/>
        </p:nvSpPr>
        <p:spPr>
          <a:xfrm>
            <a:off x="6460175" y="1980553"/>
            <a:ext cx="2252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/layouts/</a:t>
            </a:r>
            <a:r>
              <a:rPr lang="en-US" altLang="ko-KR" dirty="0" err="1"/>
              <a:t>default.vue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D87014-86D0-4CDE-BCC9-92825B87BE2E}"/>
              </a:ext>
            </a:extLst>
          </p:cNvPr>
          <p:cNvSpPr/>
          <p:nvPr/>
        </p:nvSpPr>
        <p:spPr>
          <a:xfrm>
            <a:off x="1279629" y="2412896"/>
            <a:ext cx="311665" cy="3065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608F50-B1AC-4284-BD12-922A7A639EE4}"/>
              </a:ext>
            </a:extLst>
          </p:cNvPr>
          <p:cNvSpPr/>
          <p:nvPr/>
        </p:nvSpPr>
        <p:spPr>
          <a:xfrm>
            <a:off x="1601715" y="2412896"/>
            <a:ext cx="4383449" cy="3065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24AFD5E-756C-4B65-B928-9BF7EB9C9272}"/>
              </a:ext>
            </a:extLst>
          </p:cNvPr>
          <p:cNvSpPr/>
          <p:nvPr/>
        </p:nvSpPr>
        <p:spPr>
          <a:xfrm>
            <a:off x="5980804" y="2413122"/>
            <a:ext cx="311665" cy="3065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A9DA74-E259-44DF-B2F6-A87937268161}"/>
              </a:ext>
            </a:extLst>
          </p:cNvPr>
          <p:cNvSpPr/>
          <p:nvPr/>
        </p:nvSpPr>
        <p:spPr>
          <a:xfrm>
            <a:off x="1279629" y="2759507"/>
            <a:ext cx="5012840" cy="34631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9EE6E1-0F85-459E-A00F-A46B12BD8411}"/>
              </a:ext>
            </a:extLst>
          </p:cNvPr>
          <p:cNvSpPr/>
          <p:nvPr/>
        </p:nvSpPr>
        <p:spPr>
          <a:xfrm>
            <a:off x="1287019" y="6222670"/>
            <a:ext cx="5012840" cy="1874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17A17C-C7B2-44C9-BC2A-8EDA9C13E5A4}"/>
              </a:ext>
            </a:extLst>
          </p:cNvPr>
          <p:cNvSpPr txBox="1"/>
          <p:nvPr/>
        </p:nvSpPr>
        <p:spPr>
          <a:xfrm>
            <a:off x="94673" y="1803296"/>
            <a:ext cx="1921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v-navigation-drawer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460EA9-3A4B-4EE3-B75E-C5C8A2ABEBBA}"/>
              </a:ext>
            </a:extLst>
          </p:cNvPr>
          <p:cNvSpPr txBox="1"/>
          <p:nvPr/>
        </p:nvSpPr>
        <p:spPr>
          <a:xfrm>
            <a:off x="4926472" y="1803296"/>
            <a:ext cx="1921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v-navigation-drawer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A2FC75-6FCE-43DC-B213-5E5581330B9C}"/>
              </a:ext>
            </a:extLst>
          </p:cNvPr>
          <p:cNvSpPr txBox="1"/>
          <p:nvPr/>
        </p:nvSpPr>
        <p:spPr>
          <a:xfrm>
            <a:off x="3214558" y="1803296"/>
            <a:ext cx="1028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v-app-bar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7F7068C9-5994-49E5-B869-702726410C16}"/>
              </a:ext>
            </a:extLst>
          </p:cNvPr>
          <p:cNvCxnSpPr>
            <a:stCxn id="17" idx="2"/>
            <a:endCxn id="6" idx="1"/>
          </p:cNvCxnSpPr>
          <p:nvPr/>
        </p:nvCxnSpPr>
        <p:spPr>
          <a:xfrm rot="16200000" flipH="1">
            <a:off x="939957" y="2226501"/>
            <a:ext cx="455100" cy="22424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8B6282F-B0EE-46D7-9887-6DEC04C80DCE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3728852" y="2111073"/>
            <a:ext cx="174" cy="3114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5145AC3-1F63-4A20-BA4F-FE4A8B8121DC}"/>
              </a:ext>
            </a:extLst>
          </p:cNvPr>
          <p:cNvSpPr txBox="1"/>
          <p:nvPr/>
        </p:nvSpPr>
        <p:spPr>
          <a:xfrm>
            <a:off x="91044" y="3893237"/>
            <a:ext cx="776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v-main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9C6326-8191-40A9-AFC5-28DA5E6118C7}"/>
              </a:ext>
            </a:extLst>
          </p:cNvPr>
          <p:cNvSpPr txBox="1"/>
          <p:nvPr/>
        </p:nvSpPr>
        <p:spPr>
          <a:xfrm>
            <a:off x="103715" y="6162499"/>
            <a:ext cx="881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v-footer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15BF46C-7B76-42B0-967D-33DB687CAABE}"/>
              </a:ext>
            </a:extLst>
          </p:cNvPr>
          <p:cNvCxnSpPr>
            <a:cxnSpLocks/>
            <a:stCxn id="31" idx="3"/>
            <a:endCxn id="16" idx="1"/>
          </p:cNvCxnSpPr>
          <p:nvPr/>
        </p:nvCxnSpPr>
        <p:spPr>
          <a:xfrm>
            <a:off x="984918" y="6316388"/>
            <a:ext cx="302101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1E93D90-E5EB-44D6-B43B-D6D86321F0A4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867219" y="4047126"/>
            <a:ext cx="41241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0886FC6-1D10-42BC-AB98-E2F2B47A1FA7}"/>
              </a:ext>
            </a:extLst>
          </p:cNvPr>
          <p:cNvCxnSpPr>
            <a:cxnSpLocks/>
          </p:cNvCxnSpPr>
          <p:nvPr/>
        </p:nvCxnSpPr>
        <p:spPr>
          <a:xfrm flipH="1">
            <a:off x="6136636" y="2085081"/>
            <a:ext cx="174" cy="3114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279503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72E82A04-5B11-4D6D-8004-113D23F8A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173" y="1987499"/>
            <a:ext cx="5014295" cy="44409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540C4D7-59E7-4A76-AAA2-2D6058F69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626" y="1310116"/>
            <a:ext cx="1628775" cy="5524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17C4773-3BDA-4FDE-9082-4380A125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Vue.js / Nuxt.js / Vuetify.js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5B454-3B78-406C-856A-E311CA0B9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853"/>
            <a:ext cx="11353800" cy="1157748"/>
          </a:xfrm>
        </p:spPr>
        <p:txBody>
          <a:bodyPr/>
          <a:lstStyle/>
          <a:p>
            <a:r>
              <a:rPr lang="en-US" altLang="ko-KR" dirty="0"/>
              <a:t>               (</a:t>
            </a:r>
            <a:r>
              <a:rPr lang="en-US" altLang="ko-KR" dirty="0">
                <a:hlinkClick r:id="rId5"/>
              </a:rPr>
              <a:t>https://vuetifyjs.com/</a:t>
            </a:r>
            <a:r>
              <a:rPr lang="en-US" altLang="ko-KR" dirty="0"/>
              <a:t>) – </a:t>
            </a:r>
            <a:r>
              <a:rPr lang="en-US" altLang="ko-KR" b="1" dirty="0">
                <a:solidFill>
                  <a:srgbClr val="FF0000"/>
                </a:solidFill>
              </a:rPr>
              <a:t>Material Design </a:t>
            </a:r>
            <a:r>
              <a:rPr lang="en-US" altLang="ko-KR" dirty="0"/>
              <a:t>Component Framework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4EF8FC-8731-4C7D-812C-382FADE7657C}"/>
              </a:ext>
            </a:extLst>
          </p:cNvPr>
          <p:cNvSpPr/>
          <p:nvPr/>
        </p:nvSpPr>
        <p:spPr>
          <a:xfrm>
            <a:off x="6460176" y="2396574"/>
            <a:ext cx="5640780" cy="43723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&lt;template&gt;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&lt;v-app dark&gt;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&lt;v-navigation-drawer  v-model="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drawer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"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:mini-variant="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miniVariant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"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:clipped="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clipped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" fixed app&gt;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&lt;v-list&gt;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&lt;v-list-item v-for="(item,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in 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items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"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  :key="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"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  :to="item.to" router exact&gt;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&lt;v-list-item-action&gt;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  &lt;v-icon&gt;{{ 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item.icon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}}&lt;/v-icon&gt;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&lt;/v-list-item-action&gt;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&lt;v-list-item-content&gt;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  &lt;v-list-item-title v-text="</a:t>
            </a:r>
            <a:r>
              <a:rPr lang="en-US" altLang="ko-KR" sz="1200" dirty="0" err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item.title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" /&gt;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&lt;/v-list-item-content&gt;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&lt;/v-list-item&gt;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&lt;/v-list&gt;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&lt;/v-navigation-drawer&gt;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74D193-5B74-4E94-9AC6-1328E34E780A}"/>
              </a:ext>
            </a:extLst>
          </p:cNvPr>
          <p:cNvSpPr txBox="1"/>
          <p:nvPr/>
        </p:nvSpPr>
        <p:spPr>
          <a:xfrm>
            <a:off x="6460175" y="1980553"/>
            <a:ext cx="2252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/layouts/</a:t>
            </a:r>
            <a:r>
              <a:rPr lang="en-US" altLang="ko-KR" dirty="0" err="1"/>
              <a:t>default.vue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C65399A-4BF3-4437-99EC-4B413D97BB0F}"/>
              </a:ext>
            </a:extLst>
          </p:cNvPr>
          <p:cNvSpPr/>
          <p:nvPr/>
        </p:nvSpPr>
        <p:spPr>
          <a:xfrm>
            <a:off x="1279629" y="2412896"/>
            <a:ext cx="1392319" cy="40036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FA6F73-334D-42A5-8D47-0DDE1D9841EA}"/>
              </a:ext>
            </a:extLst>
          </p:cNvPr>
          <p:cNvSpPr txBox="1"/>
          <p:nvPr/>
        </p:nvSpPr>
        <p:spPr>
          <a:xfrm>
            <a:off x="94673" y="1803296"/>
            <a:ext cx="1921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v-navigation-drawer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90696FE3-51EE-400C-ACC0-C0F3A5045EF3}"/>
              </a:ext>
            </a:extLst>
          </p:cNvPr>
          <p:cNvCxnSpPr>
            <a:stCxn id="33" idx="2"/>
          </p:cNvCxnSpPr>
          <p:nvPr/>
        </p:nvCxnSpPr>
        <p:spPr>
          <a:xfrm rot="16200000" flipH="1">
            <a:off x="939957" y="2226501"/>
            <a:ext cx="455100" cy="22424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1C950AB-3A80-4F5E-BDCD-B47296B5B02D}"/>
              </a:ext>
            </a:extLst>
          </p:cNvPr>
          <p:cNvSpPr/>
          <p:nvPr/>
        </p:nvSpPr>
        <p:spPr>
          <a:xfrm>
            <a:off x="9998663" y="2504288"/>
            <a:ext cx="2578926" cy="43341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&lt;script&gt;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export default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data ()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return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drawer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false,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clipped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false,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</a:t>
            </a:r>
            <a:r>
              <a:rPr lang="en-US" altLang="ko-KR" sz="1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items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[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icon: 'mdi-apps',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title: 'Welcome',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to: '/'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},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{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icon: 'mdi-chart-bubble',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title: 'Inspire',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  to: '/inspire'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  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],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  </a:t>
            </a:r>
            <a:r>
              <a:rPr lang="en-US" altLang="ko-KR" sz="1200" b="1" dirty="0" err="1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miniVariant</a:t>
            </a:r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false,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  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}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&lt;/script&gt;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E116CDB-F5B1-457F-96E0-7A02EA2B073B}"/>
              </a:ext>
            </a:extLst>
          </p:cNvPr>
          <p:cNvSpPr/>
          <p:nvPr/>
        </p:nvSpPr>
        <p:spPr>
          <a:xfrm>
            <a:off x="3958813" y="4625789"/>
            <a:ext cx="2251621" cy="129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72491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540C4D7-59E7-4A76-AAA2-2D6058F69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626" y="1310116"/>
            <a:ext cx="1628775" cy="5524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17C4773-3BDA-4FDE-9082-4380A125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Vue.js / Nuxt.js / Vuetify.js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A5B454-3B78-406C-856A-E311CA0B9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853"/>
            <a:ext cx="11353800" cy="1157748"/>
          </a:xfrm>
        </p:spPr>
        <p:txBody>
          <a:bodyPr/>
          <a:lstStyle/>
          <a:p>
            <a:r>
              <a:rPr lang="en-US" altLang="ko-KR" dirty="0"/>
              <a:t>               (</a:t>
            </a:r>
            <a:r>
              <a:rPr lang="en-US" altLang="ko-KR" dirty="0">
                <a:hlinkClick r:id="rId3"/>
              </a:rPr>
              <a:t>https://vuetifyjs.com/</a:t>
            </a:r>
            <a:r>
              <a:rPr lang="en-US" altLang="ko-KR" dirty="0"/>
              <a:t>) – </a:t>
            </a:r>
            <a:r>
              <a:rPr lang="en-US" altLang="ko-KR" b="1" dirty="0">
                <a:solidFill>
                  <a:srgbClr val="FF0000"/>
                </a:solidFill>
              </a:rPr>
              <a:t>Material Design </a:t>
            </a:r>
            <a:r>
              <a:rPr lang="en-US" altLang="ko-KR" dirty="0"/>
              <a:t>Component Framework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74D193-5B74-4E94-9AC6-1328E34E780A}"/>
              </a:ext>
            </a:extLst>
          </p:cNvPr>
          <p:cNvSpPr txBox="1"/>
          <p:nvPr/>
        </p:nvSpPr>
        <p:spPr>
          <a:xfrm>
            <a:off x="1273048" y="1961040"/>
            <a:ext cx="6219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https://vuetifyjs.com/en/components/navigation-drawers/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3AF7C97-1153-4D1A-AB7F-4E9E82E30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048" y="2428846"/>
            <a:ext cx="7119097" cy="2977832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7744025E-7BD1-4008-B558-188DD87741C9}"/>
              </a:ext>
            </a:extLst>
          </p:cNvPr>
          <p:cNvGrpSpPr/>
          <p:nvPr/>
        </p:nvGrpSpPr>
        <p:grpSpPr>
          <a:xfrm>
            <a:off x="5769838" y="3511488"/>
            <a:ext cx="6422162" cy="3346512"/>
            <a:chOff x="5769838" y="3511488"/>
            <a:chExt cx="6422162" cy="334651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D479DD4-6793-4815-8909-7A261D809F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5704"/>
            <a:stretch/>
          </p:blipFill>
          <p:spPr>
            <a:xfrm>
              <a:off x="5769838" y="3511488"/>
              <a:ext cx="6422162" cy="3346512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F001D68-C407-461B-BF3E-18478B489CBC}"/>
                </a:ext>
              </a:extLst>
            </p:cNvPr>
            <p:cNvSpPr/>
            <p:nvPr/>
          </p:nvSpPr>
          <p:spPr>
            <a:xfrm>
              <a:off x="6788075" y="5647765"/>
              <a:ext cx="4733365" cy="7315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30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14411</TotalTime>
  <Words>21536</Words>
  <Application>Microsoft Office PowerPoint</Application>
  <PresentationFormat>와이드스크린</PresentationFormat>
  <Paragraphs>3288</Paragraphs>
  <Slides>175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175</vt:i4>
      </vt:variant>
    </vt:vector>
  </HeadingPairs>
  <TitlesOfParts>
    <vt:vector size="181" baseType="lpstr">
      <vt:lpstr>굴림</vt:lpstr>
      <vt:lpstr>굴림체</vt:lpstr>
      <vt:lpstr>맑은 고딕</vt:lpstr>
      <vt:lpstr>Arial</vt:lpstr>
      <vt:lpstr>Wingdings</vt:lpstr>
      <vt:lpstr>Office 테마</vt:lpstr>
      <vt:lpstr>Tutorials for Map-UI</vt:lpstr>
      <vt:lpstr>0. 설치 가이드</vt:lpstr>
      <vt:lpstr>0. 설치 가이드</vt:lpstr>
      <vt:lpstr>0. 설치 가이드</vt:lpstr>
      <vt:lpstr>0. 설치 가이드</vt:lpstr>
      <vt:lpstr>1. Google Maps API 가이드</vt:lpstr>
      <vt:lpstr>1. Google Maps API 가이드</vt:lpstr>
      <vt:lpstr>1. Google Maps API 가이드</vt:lpstr>
      <vt:lpstr>1. Google Maps API 가이드</vt:lpstr>
      <vt:lpstr>1. Google Maps API 가이드</vt:lpstr>
      <vt:lpstr>1. Google Maps API 가이드</vt:lpstr>
      <vt:lpstr>1. Google Maps API 가이드</vt:lpstr>
      <vt:lpstr>1. Google Maps API 가이드</vt:lpstr>
      <vt:lpstr>1. Google Maps API 가이드</vt:lpstr>
      <vt:lpstr>1. Google Maps API 가이드</vt:lpstr>
      <vt:lpstr>1. Google Maps API 가이드</vt:lpstr>
      <vt:lpstr>1. Google Maps API 가이드</vt:lpstr>
      <vt:lpstr>2. MongoDB 가이드</vt:lpstr>
      <vt:lpstr>2. MongoDB 가이드</vt:lpstr>
      <vt:lpstr>2. MongoDB 가이드</vt:lpstr>
      <vt:lpstr>2. MongoDB 가이드</vt:lpstr>
      <vt:lpstr>2. MongoDB 가이드</vt:lpstr>
      <vt:lpstr>2. MongoDB 가이드</vt:lpstr>
      <vt:lpstr>2. MongoDB 가이드</vt:lpstr>
      <vt:lpstr>2. MongoDB 가이드</vt:lpstr>
      <vt:lpstr>2. MongoDB 가이드</vt:lpstr>
      <vt:lpstr>2. MongoDB 가이드</vt:lpstr>
      <vt:lpstr>2. MongoDB 가이드</vt:lpstr>
      <vt:lpstr>2. MongoDB 가이드</vt:lpstr>
      <vt:lpstr>2. MongoDB 가이드</vt:lpstr>
      <vt:lpstr>2. MongoDB 가이드</vt:lpstr>
      <vt:lpstr>2. MongoDB 가이드</vt:lpstr>
      <vt:lpstr>2. MongoDB 가이드</vt:lpstr>
      <vt:lpstr>2. MongoDB 가이드</vt:lpstr>
      <vt:lpstr>2. MongoDB 가이드</vt:lpstr>
      <vt:lpstr>2. MongoDB 가이드</vt:lpstr>
      <vt:lpstr>3. MongoDB + Node.js 가이드</vt:lpstr>
      <vt:lpstr>3. MongoDB + Node.js 가이드</vt:lpstr>
      <vt:lpstr>3. MongoDB + Node.js 가이드</vt:lpstr>
      <vt:lpstr>3. MongoDB + Node.js 가이드</vt:lpstr>
      <vt:lpstr>3. MongoDB + Node.js 가이드</vt:lpstr>
      <vt:lpstr>3. MongoDB + Node.js 가이드</vt:lpstr>
      <vt:lpstr>3. MongoDB + Node.js 가이드</vt:lpstr>
      <vt:lpstr>3. MongoDB + Node.js 가이드</vt:lpstr>
      <vt:lpstr>4. Express.js + Mongoose</vt:lpstr>
      <vt:lpstr>4. Express.js + Mongoose</vt:lpstr>
      <vt:lpstr>4. Express.js + Mongoose</vt:lpstr>
      <vt:lpstr>4. Express.js + Mongoose</vt:lpstr>
      <vt:lpstr>4. Express.js + Mongoose</vt:lpstr>
      <vt:lpstr>4. Express.js + Mongoose</vt:lpstr>
      <vt:lpstr>4. Express.js + Mongoose</vt:lpstr>
      <vt:lpstr>4. Express.js + Mongoose</vt:lpstr>
      <vt:lpstr>4. Express.js + Mongoose</vt:lpstr>
      <vt:lpstr>4. Express.js + Mongoose</vt:lpstr>
      <vt:lpstr>4. Express.js + Mongoose</vt:lpstr>
      <vt:lpstr>4. Express.js + Mongoose</vt:lpstr>
      <vt:lpstr>4. Express.js + Mongoose</vt:lpstr>
      <vt:lpstr>4. Express.js + Mongoose</vt:lpstr>
      <vt:lpstr>4. Express.js + Mongoose</vt:lpstr>
      <vt:lpstr>4. Express.js + Mongoose</vt:lpstr>
      <vt:lpstr>4. Express.js + Mongoose</vt:lpstr>
      <vt:lpstr>4. Express.js + Mongoose</vt:lpstr>
      <vt:lpstr>4. Express.js + Mongoose</vt:lpstr>
      <vt:lpstr>4. Express.js + Mongoose</vt:lpstr>
      <vt:lpstr>4. Express.js + Mongoose</vt:lpstr>
      <vt:lpstr>4. Express.js + Mongoose</vt:lpstr>
      <vt:lpstr>4. Express.js + Mongoose</vt:lpstr>
      <vt:lpstr>4. Express.js + Mongoose</vt:lpstr>
      <vt:lpstr>4. Express.js + Mongoose</vt:lpstr>
      <vt:lpstr>4. Express.js + Mongoose</vt:lpstr>
      <vt:lpstr>5. Vue.js</vt:lpstr>
      <vt:lpstr>5. Vue.js</vt:lpstr>
      <vt:lpstr>5. Vue.js</vt:lpstr>
      <vt:lpstr>5. Vue.js</vt:lpstr>
      <vt:lpstr>5. Vue.js</vt:lpstr>
      <vt:lpstr>5. Vue.js</vt:lpstr>
      <vt:lpstr>5. Vue.js</vt:lpstr>
      <vt:lpstr>5. Vue.js</vt:lpstr>
      <vt:lpstr>5. Vue.js</vt:lpstr>
      <vt:lpstr>5. Vue.js</vt:lpstr>
      <vt:lpstr>5. Vue.js</vt:lpstr>
      <vt:lpstr>5. Vue.js</vt:lpstr>
      <vt:lpstr>5. Vue.js</vt:lpstr>
      <vt:lpstr>6. Vue.js / Nuxt.js</vt:lpstr>
      <vt:lpstr>6. Vue.js / Nuxt.js</vt:lpstr>
      <vt:lpstr>6. Vue.js / Nuxt.js</vt:lpstr>
      <vt:lpstr>6. Vue.js / Nuxt.js</vt:lpstr>
      <vt:lpstr>6. Vue.js / Nuxt.js</vt:lpstr>
      <vt:lpstr>6. Vue.js / Nuxt.js</vt:lpstr>
      <vt:lpstr>6. Vue.js / Nuxt.js</vt:lpstr>
      <vt:lpstr>6. Vue.js / Nuxt.js</vt:lpstr>
      <vt:lpstr>6. Vue.js / Nuxt.js</vt:lpstr>
      <vt:lpstr>6. Vue.js / Nuxt.js</vt:lpstr>
      <vt:lpstr>6. Vue.js / Nuxt.js / Vuetify.js</vt:lpstr>
      <vt:lpstr>6. Vue.js / Nuxt.js / Vuetify.js</vt:lpstr>
      <vt:lpstr>6. Vue.js / Nuxt.js / Vuetify.js</vt:lpstr>
      <vt:lpstr>6. Vue.js / Nuxt.js / Vuetify.js</vt:lpstr>
      <vt:lpstr>6. Vue.js / Nuxt.js / Vuetify.js</vt:lpstr>
      <vt:lpstr>6. Vue.js / Nuxt.js / Vuetify.js</vt:lpstr>
      <vt:lpstr>6. Vue.js / Nuxt.js / Vuetify.js</vt:lpstr>
      <vt:lpstr>6. Vue.js / Nuxt.js / Vuetify.js</vt:lpstr>
      <vt:lpstr>6. Vue.js / Nuxt.js / Vuetify.js</vt:lpstr>
      <vt:lpstr>6. Vue.js / Nuxt.js / Vuetify.js</vt:lpstr>
      <vt:lpstr>6. Vue.js / Nuxt.js / Vuetify.js</vt:lpstr>
      <vt:lpstr>6. Vue.js / Nuxt.js / Vuetify.js</vt:lpstr>
      <vt:lpstr>6. Vue.js / Nuxt.js / Vuetify.js</vt:lpstr>
      <vt:lpstr>6. Vue.js / Nuxt.js / Vuetify.js</vt:lpstr>
      <vt:lpstr>7. Kubernetes</vt:lpstr>
      <vt:lpstr>7. Kubernetes</vt:lpstr>
      <vt:lpstr>7. Kubernetes</vt:lpstr>
      <vt:lpstr>7. Kubernetes</vt:lpstr>
      <vt:lpstr>7. Kubernetes</vt:lpstr>
      <vt:lpstr>7. Kubernetes</vt:lpstr>
      <vt:lpstr>7. Kubernetes</vt:lpstr>
      <vt:lpstr>7. Kubernetes</vt:lpstr>
      <vt:lpstr>7. Kubernetes</vt:lpstr>
      <vt:lpstr>7. Kubernetes</vt:lpstr>
      <vt:lpstr>7. Kubernetes</vt:lpstr>
      <vt:lpstr>7. Kubernetes</vt:lpstr>
      <vt:lpstr>7. Kubernetes</vt:lpstr>
      <vt:lpstr>7. Kubernetes</vt:lpstr>
      <vt:lpstr>7. Kubernetes</vt:lpstr>
      <vt:lpstr>7. Kubernetes</vt:lpstr>
      <vt:lpstr>7. Kubernetes</vt:lpstr>
      <vt:lpstr>7. Kubernetes</vt:lpstr>
      <vt:lpstr>7. Kubernetes</vt:lpstr>
      <vt:lpstr>7. Kubernetes</vt:lpstr>
      <vt:lpstr>7. Kubernetes</vt:lpstr>
      <vt:lpstr>7. Kubernetes</vt:lpstr>
      <vt:lpstr>7. Kubernetes</vt:lpstr>
      <vt:lpstr>7. Kubernetes</vt:lpstr>
      <vt:lpstr>7. Kubernetes</vt:lpstr>
      <vt:lpstr>7. Kubernetes</vt:lpstr>
      <vt:lpstr>7. Kubernetes</vt:lpstr>
      <vt:lpstr>7. Kubernetes</vt:lpstr>
      <vt:lpstr>7. Kubernetes</vt:lpstr>
      <vt:lpstr>7. Kubernetes</vt:lpstr>
      <vt:lpstr>7. Kubernetes</vt:lpstr>
      <vt:lpstr>7. Kubernetes</vt:lpstr>
      <vt:lpstr>7. Kubernetes</vt:lpstr>
      <vt:lpstr>7. Kubernetes</vt:lpstr>
      <vt:lpstr>7. Kubernetes</vt:lpstr>
      <vt:lpstr>7. Kubernetes</vt:lpstr>
      <vt:lpstr>7. Kubernetes</vt:lpstr>
      <vt:lpstr>7. Kubernetes</vt:lpstr>
      <vt:lpstr>8. Map UI</vt:lpstr>
      <vt:lpstr>8. Map UI</vt:lpstr>
      <vt:lpstr>8. Map UI</vt:lpstr>
      <vt:lpstr>8. Map UI</vt:lpstr>
      <vt:lpstr>8. Map UI</vt:lpstr>
      <vt:lpstr>8. Map UI</vt:lpstr>
      <vt:lpstr>8. Map UI</vt:lpstr>
      <vt:lpstr>8. Map UI</vt:lpstr>
      <vt:lpstr>8. Map UI</vt:lpstr>
      <vt:lpstr>8. Map UI</vt:lpstr>
      <vt:lpstr>8. Map UI</vt:lpstr>
      <vt:lpstr>8. Map UI</vt:lpstr>
      <vt:lpstr>8. Map UI</vt:lpstr>
      <vt:lpstr>8. Map UI</vt:lpstr>
      <vt:lpstr>8. Map UI</vt:lpstr>
      <vt:lpstr>8. Map UI</vt:lpstr>
      <vt:lpstr>8. Map UI</vt:lpstr>
      <vt:lpstr>8. Map UI</vt:lpstr>
      <vt:lpstr>8. Map UI</vt:lpstr>
      <vt:lpstr>8. Map UI</vt:lpstr>
      <vt:lpstr>8. Map UI</vt:lpstr>
      <vt:lpstr>8. Map UI</vt:lpstr>
      <vt:lpstr>8. Map UI</vt:lpstr>
      <vt:lpstr>8. Map UI</vt:lpstr>
      <vt:lpstr>8. Map UI</vt:lpstr>
      <vt:lpstr>8. Map UI</vt:lpstr>
      <vt:lpstr>8. Map UI</vt:lpstr>
      <vt:lpstr>== vs. ===</vt:lpstr>
      <vt:lpstr>null vs. undefined</vt:lpstr>
      <vt:lpstr>변수의 범위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초음파기기 </dc:title>
  <dc:creator>Yong Jin Cho</dc:creator>
  <cp:lastModifiedBy>용진 조</cp:lastModifiedBy>
  <cp:revision>541</cp:revision>
  <dcterms:created xsi:type="dcterms:W3CDTF">2017-02-24T23:44:14Z</dcterms:created>
  <dcterms:modified xsi:type="dcterms:W3CDTF">2020-07-05T00:04:57Z</dcterms:modified>
</cp:coreProperties>
</file>